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6"/>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0925C-7BB5-6E4F-A10E-9F63D170C260}" v="53" dt="2024-07-29T15:57:55.0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31"/>
    <p:restoredTop sz="96233"/>
  </p:normalViewPr>
  <p:slideViewPr>
    <p:cSldViewPr snapToGrid="0">
      <p:cViewPr>
        <p:scale>
          <a:sx n="120" d="100"/>
          <a:sy n="120" d="100"/>
        </p:scale>
        <p:origin x="72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EB7B6-8F6D-B449-9605-EF391ED462E8}" type="datetimeFigureOut">
              <a:rPr lang="en-US" smtClean="0"/>
              <a:t>7/29/24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CDE68-F632-7746-8558-94FBA52B3F96}" type="slidenum">
              <a:rPr lang="en-US" smtClean="0"/>
              <a:t>‹#›</a:t>
            </a:fld>
            <a:endParaRPr lang="en-US"/>
          </a:p>
        </p:txBody>
      </p:sp>
    </p:spTree>
    <p:extLst>
      <p:ext uri="{BB962C8B-B14F-4D97-AF65-F5344CB8AC3E}">
        <p14:creationId xmlns:p14="http://schemas.microsoft.com/office/powerpoint/2010/main" val="3408583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6</a:t>
            </a:fld>
            <a:endParaRPr lang="en-US"/>
          </a:p>
        </p:txBody>
      </p:sp>
    </p:spTree>
    <p:extLst>
      <p:ext uri="{BB962C8B-B14F-4D97-AF65-F5344CB8AC3E}">
        <p14:creationId xmlns:p14="http://schemas.microsoft.com/office/powerpoint/2010/main" val="10372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16</a:t>
            </a:fld>
            <a:endParaRPr lang="en-US"/>
          </a:p>
        </p:txBody>
      </p:sp>
    </p:spTree>
    <p:extLst>
      <p:ext uri="{BB962C8B-B14F-4D97-AF65-F5344CB8AC3E}">
        <p14:creationId xmlns:p14="http://schemas.microsoft.com/office/powerpoint/2010/main" val="181262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17</a:t>
            </a:fld>
            <a:endParaRPr lang="en-US"/>
          </a:p>
        </p:txBody>
      </p:sp>
    </p:spTree>
    <p:extLst>
      <p:ext uri="{BB962C8B-B14F-4D97-AF65-F5344CB8AC3E}">
        <p14:creationId xmlns:p14="http://schemas.microsoft.com/office/powerpoint/2010/main" val="31958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18</a:t>
            </a:fld>
            <a:endParaRPr lang="en-US"/>
          </a:p>
        </p:txBody>
      </p:sp>
    </p:spTree>
    <p:extLst>
      <p:ext uri="{BB962C8B-B14F-4D97-AF65-F5344CB8AC3E}">
        <p14:creationId xmlns:p14="http://schemas.microsoft.com/office/powerpoint/2010/main" val="1300258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19</a:t>
            </a:fld>
            <a:endParaRPr lang="en-US"/>
          </a:p>
        </p:txBody>
      </p:sp>
    </p:spTree>
    <p:extLst>
      <p:ext uri="{BB962C8B-B14F-4D97-AF65-F5344CB8AC3E}">
        <p14:creationId xmlns:p14="http://schemas.microsoft.com/office/powerpoint/2010/main" val="124814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20</a:t>
            </a:fld>
            <a:endParaRPr lang="en-US"/>
          </a:p>
        </p:txBody>
      </p:sp>
    </p:spTree>
    <p:extLst>
      <p:ext uri="{BB962C8B-B14F-4D97-AF65-F5344CB8AC3E}">
        <p14:creationId xmlns:p14="http://schemas.microsoft.com/office/powerpoint/2010/main" val="1097021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7</a:t>
            </a:fld>
            <a:endParaRPr lang="en-US"/>
          </a:p>
        </p:txBody>
      </p:sp>
    </p:spTree>
    <p:extLst>
      <p:ext uri="{BB962C8B-B14F-4D97-AF65-F5344CB8AC3E}">
        <p14:creationId xmlns:p14="http://schemas.microsoft.com/office/powerpoint/2010/main" val="3878149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8</a:t>
            </a:fld>
            <a:endParaRPr lang="en-US"/>
          </a:p>
        </p:txBody>
      </p:sp>
    </p:spTree>
    <p:extLst>
      <p:ext uri="{BB962C8B-B14F-4D97-AF65-F5344CB8AC3E}">
        <p14:creationId xmlns:p14="http://schemas.microsoft.com/office/powerpoint/2010/main" val="262591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9</a:t>
            </a:fld>
            <a:endParaRPr lang="en-US"/>
          </a:p>
        </p:txBody>
      </p:sp>
    </p:spTree>
    <p:extLst>
      <p:ext uri="{BB962C8B-B14F-4D97-AF65-F5344CB8AC3E}">
        <p14:creationId xmlns:p14="http://schemas.microsoft.com/office/powerpoint/2010/main" val="143224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11</a:t>
            </a:fld>
            <a:endParaRPr lang="en-US"/>
          </a:p>
        </p:txBody>
      </p:sp>
    </p:spTree>
    <p:extLst>
      <p:ext uri="{BB962C8B-B14F-4D97-AF65-F5344CB8AC3E}">
        <p14:creationId xmlns:p14="http://schemas.microsoft.com/office/powerpoint/2010/main" val="109711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12</a:t>
            </a:fld>
            <a:endParaRPr lang="en-US"/>
          </a:p>
        </p:txBody>
      </p:sp>
    </p:spTree>
    <p:extLst>
      <p:ext uri="{BB962C8B-B14F-4D97-AF65-F5344CB8AC3E}">
        <p14:creationId xmlns:p14="http://schemas.microsoft.com/office/powerpoint/2010/main" val="1486261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13</a:t>
            </a:fld>
            <a:endParaRPr lang="en-US"/>
          </a:p>
        </p:txBody>
      </p:sp>
    </p:spTree>
    <p:extLst>
      <p:ext uri="{BB962C8B-B14F-4D97-AF65-F5344CB8AC3E}">
        <p14:creationId xmlns:p14="http://schemas.microsoft.com/office/powerpoint/2010/main" val="3390104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14</a:t>
            </a:fld>
            <a:endParaRPr lang="en-US"/>
          </a:p>
        </p:txBody>
      </p:sp>
    </p:spTree>
    <p:extLst>
      <p:ext uri="{BB962C8B-B14F-4D97-AF65-F5344CB8AC3E}">
        <p14:creationId xmlns:p14="http://schemas.microsoft.com/office/powerpoint/2010/main" val="2568576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CDE68-F632-7746-8558-94FBA52B3F96}" type="slidenum">
              <a:rPr lang="en-US" smtClean="0"/>
              <a:t>15</a:t>
            </a:fld>
            <a:endParaRPr lang="en-US"/>
          </a:p>
        </p:txBody>
      </p:sp>
    </p:spTree>
    <p:extLst>
      <p:ext uri="{BB962C8B-B14F-4D97-AF65-F5344CB8AC3E}">
        <p14:creationId xmlns:p14="http://schemas.microsoft.com/office/powerpoint/2010/main" val="412519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36792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86551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96174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96626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30057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65996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6522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4897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059703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7780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7/29/24</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273651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7/29/24</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288009575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lifecoursetools.com/"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mailto:iod@temple.edu" TargetMode="External"/><Relationship Id="rId2" Type="http://schemas.openxmlformats.org/officeDocument/2006/relationships/hyperlink" Target="mailto:kburke@temple.edu" TargetMode="External"/><Relationship Id="rId1" Type="http://schemas.openxmlformats.org/officeDocument/2006/relationships/slideLayout" Target="../slideLayouts/slideLayout8.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D84B89-83B1-AA44-B9BE-C68A3A346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nd white curved wall&#10;&#10;Description automatically generated with medium confidence">
            <a:extLst>
              <a:ext uri="{FF2B5EF4-FFF2-40B4-BE49-F238E27FC236}">
                <a16:creationId xmlns:a16="http://schemas.microsoft.com/office/drawing/2014/main" id="{07E03B7D-C0B0-39B6-CBEE-B9889C4D2BE3}"/>
              </a:ext>
            </a:extLst>
          </p:cNvPr>
          <p:cNvPicPr>
            <a:picLocks noChangeAspect="1"/>
          </p:cNvPicPr>
          <p:nvPr/>
        </p:nvPicPr>
        <p:blipFill>
          <a:blip r:embed="rId2"/>
          <a:srcRect t="25000"/>
          <a:stretch/>
        </p:blipFill>
        <p:spPr>
          <a:xfrm>
            <a:off x="20" y="10"/>
            <a:ext cx="12191979" cy="6857989"/>
          </a:xfrm>
          <a:prstGeom prst="rect">
            <a:avLst/>
          </a:prstGeom>
        </p:spPr>
      </p:pic>
      <p:sp useBgFill="1">
        <p:nvSpPr>
          <p:cNvPr id="11" name="Freeform: Shape 10">
            <a:extLst>
              <a:ext uri="{FF2B5EF4-FFF2-40B4-BE49-F238E27FC236}">
                <a16:creationId xmlns:a16="http://schemas.microsoft.com/office/drawing/2014/main" id="{DF3B9D9F-2555-4B2E-AD17-056B6659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5594" y="812056"/>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A94BD1-37DE-835B-607E-748BE9C968C2}"/>
              </a:ext>
            </a:extLst>
          </p:cNvPr>
          <p:cNvSpPr>
            <a:spLocks noGrp="1"/>
          </p:cNvSpPr>
          <p:nvPr>
            <p:ph type="ctrTitle"/>
          </p:nvPr>
        </p:nvSpPr>
        <p:spPr>
          <a:xfrm>
            <a:off x="7569389" y="1891412"/>
            <a:ext cx="3149221" cy="2149459"/>
          </a:xfrm>
        </p:spPr>
        <p:txBody>
          <a:bodyPr>
            <a:noAutofit/>
          </a:bodyPr>
          <a:lstStyle/>
          <a:p>
            <a:pPr algn="ctr"/>
            <a:r>
              <a:rPr lang="en-US" sz="3200" dirty="0"/>
              <a:t>Person-Centered Planning in Inclusive Postsecondary Education</a:t>
            </a:r>
          </a:p>
        </p:txBody>
      </p:sp>
      <p:sp>
        <p:nvSpPr>
          <p:cNvPr id="3" name="Subtitle 2">
            <a:extLst>
              <a:ext uri="{FF2B5EF4-FFF2-40B4-BE49-F238E27FC236}">
                <a16:creationId xmlns:a16="http://schemas.microsoft.com/office/drawing/2014/main" id="{D1536ADD-D786-0B3D-4031-D3E0B06FCCFA}"/>
              </a:ext>
            </a:extLst>
          </p:cNvPr>
          <p:cNvSpPr>
            <a:spLocks noGrp="1"/>
          </p:cNvSpPr>
          <p:nvPr>
            <p:ph type="subTitle" idx="1"/>
          </p:nvPr>
        </p:nvSpPr>
        <p:spPr>
          <a:xfrm>
            <a:off x="7772398" y="4313467"/>
            <a:ext cx="2765446" cy="1241171"/>
          </a:xfrm>
        </p:spPr>
        <p:txBody>
          <a:bodyPr>
            <a:normAutofit fontScale="70000" lnSpcReduction="20000"/>
          </a:bodyPr>
          <a:lstStyle/>
          <a:p>
            <a:pPr algn="ctr"/>
            <a:r>
              <a:rPr lang="en-US" dirty="0"/>
              <a:t>Kathryn </a:t>
            </a:r>
            <a:r>
              <a:rPr lang="en-US" dirty="0" err="1"/>
              <a:t>bURKE</a:t>
            </a:r>
            <a:r>
              <a:rPr lang="en-US" dirty="0"/>
              <a:t>, PHD</a:t>
            </a:r>
          </a:p>
          <a:p>
            <a:pPr algn="ctr"/>
            <a:r>
              <a:rPr lang="en-US" dirty="0" err="1"/>
              <a:t>pIHEC</a:t>
            </a:r>
            <a:r>
              <a:rPr lang="en-US" dirty="0"/>
              <a:t> Annual symposium</a:t>
            </a:r>
          </a:p>
          <a:p>
            <a:pPr algn="ctr"/>
            <a:r>
              <a:rPr lang="en-US" dirty="0"/>
              <a:t>July 30, 2024</a:t>
            </a:r>
          </a:p>
        </p:txBody>
      </p:sp>
      <p:sp>
        <p:nvSpPr>
          <p:cNvPr id="13" name="Freeform: Shape 10">
            <a:extLst>
              <a:ext uri="{FF2B5EF4-FFF2-40B4-BE49-F238E27FC236}">
                <a16:creationId xmlns:a16="http://schemas.microsoft.com/office/drawing/2014/main" id="{98F816C8-664D-4D46-87AC-DD7054006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05180"/>
            <a:ext cx="4014345" cy="5316049"/>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alpha val="5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7455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6" name="Rectangle 15">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1034BD-9CA0-0444-A5B0-C06C21BBE9EC}"/>
              </a:ext>
            </a:extLst>
          </p:cNvPr>
          <p:cNvSpPr>
            <a:spLocks noGrp="1"/>
          </p:cNvSpPr>
          <p:nvPr>
            <p:ph type="title"/>
          </p:nvPr>
        </p:nvSpPr>
        <p:spPr>
          <a:xfrm>
            <a:off x="1140199" y="2176696"/>
            <a:ext cx="3876810" cy="2142699"/>
          </a:xfrm>
        </p:spPr>
        <p:txBody>
          <a:bodyPr vert="horz" lIns="91440" tIns="45720" rIns="91440" bIns="45720" rtlCol="0" anchor="b">
            <a:noAutofit/>
          </a:bodyPr>
          <a:lstStyle/>
          <a:p>
            <a:pPr algn="ctr"/>
            <a:r>
              <a:rPr lang="en-US" sz="4000" dirty="0"/>
              <a:t>CHARTING THE LIFECOURSE</a:t>
            </a:r>
          </a:p>
        </p:txBody>
      </p:sp>
      <p:sp>
        <p:nvSpPr>
          <p:cNvPr id="20" name="Freeform: Shape 1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diagram of a star&#10;&#10;Description automatically generated">
            <a:extLst>
              <a:ext uri="{FF2B5EF4-FFF2-40B4-BE49-F238E27FC236}">
                <a16:creationId xmlns:a16="http://schemas.microsoft.com/office/drawing/2014/main" id="{41097AF0-4926-E619-48FF-4CCB8331FCE4}"/>
              </a:ext>
            </a:extLst>
          </p:cNvPr>
          <p:cNvPicPr>
            <a:picLocks noChangeAspect="1"/>
          </p:cNvPicPr>
          <p:nvPr/>
        </p:nvPicPr>
        <p:blipFill>
          <a:blip r:embed="rId2"/>
          <a:stretch>
            <a:fillRect/>
          </a:stretch>
        </p:blipFill>
        <p:spPr>
          <a:xfrm>
            <a:off x="6154177" y="1193602"/>
            <a:ext cx="5048071" cy="3615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6CD389A1-6236-A712-8FF0-F1D59EA5AAB6}"/>
              </a:ext>
            </a:extLst>
          </p:cNvPr>
          <p:cNvSpPr txBox="1"/>
          <p:nvPr/>
        </p:nvSpPr>
        <p:spPr>
          <a:xfrm>
            <a:off x="7555129" y="4848282"/>
            <a:ext cx="4918406" cy="369332"/>
          </a:xfrm>
          <a:prstGeom prst="rect">
            <a:avLst/>
          </a:prstGeom>
          <a:noFill/>
        </p:spPr>
        <p:txBody>
          <a:bodyPr wrap="square" rtlCol="0">
            <a:spAutoFit/>
          </a:bodyPr>
          <a:lstStyle/>
          <a:p>
            <a:r>
              <a:rPr lang="en-US" i="1" dirty="0"/>
              <a:t>Charting the </a:t>
            </a:r>
            <a:r>
              <a:rPr lang="en-US" i="1" dirty="0" err="1"/>
              <a:t>LifeCourse</a:t>
            </a:r>
            <a:r>
              <a:rPr lang="en-US" i="1" dirty="0"/>
              <a:t> Framework, 2020</a:t>
            </a:r>
          </a:p>
        </p:txBody>
      </p:sp>
    </p:spTree>
    <p:extLst>
      <p:ext uri="{BB962C8B-B14F-4D97-AF65-F5344CB8AC3E}">
        <p14:creationId xmlns:p14="http://schemas.microsoft.com/office/powerpoint/2010/main" val="336342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5632311"/>
          </a:xfrm>
          <a:prstGeom prst="rect">
            <a:avLst/>
          </a:prstGeom>
          <a:noFill/>
        </p:spPr>
        <p:txBody>
          <a:bodyPr wrap="square" rtlCol="0">
            <a:spAutoFit/>
          </a:bodyPr>
          <a:lstStyle/>
          <a:p>
            <a:r>
              <a:rPr lang="en-US" sz="3600" b="1" dirty="0"/>
              <a:t>What is Charting the </a:t>
            </a:r>
            <a:r>
              <a:rPr lang="en-US" sz="3600" b="1" dirty="0" err="1"/>
              <a:t>LifeCourse</a:t>
            </a:r>
            <a:r>
              <a:rPr lang="en-US" sz="3600" b="1" dirty="0"/>
              <a:t>?</a:t>
            </a:r>
          </a:p>
          <a:p>
            <a:endParaRPr lang="en-US" sz="3600" dirty="0"/>
          </a:p>
          <a:p>
            <a:pPr marL="571500" indent="-571500">
              <a:buFont typeface="Arial" panose="020B0604020202020204" pitchFamily="34" charset="0"/>
              <a:buChar char="•"/>
            </a:pPr>
            <a:r>
              <a:rPr lang="en-US" sz="3200" dirty="0"/>
              <a:t>Model for person-centered planning developed at the University of Missouri, Kansas City</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Includes fully developed suite of tools, including integrated supports star, one-page profile, and life trajectory</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Ambassador training available (for cost); digital materials, including ready-to-use materials and video examples and guides available (free of charge)</a:t>
            </a:r>
          </a:p>
        </p:txBody>
      </p:sp>
    </p:spTree>
    <p:extLst>
      <p:ext uri="{BB962C8B-B14F-4D97-AF65-F5344CB8AC3E}">
        <p14:creationId xmlns:p14="http://schemas.microsoft.com/office/powerpoint/2010/main" val="428438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5201424"/>
          </a:xfrm>
          <a:prstGeom prst="rect">
            <a:avLst/>
          </a:prstGeom>
          <a:noFill/>
        </p:spPr>
        <p:txBody>
          <a:bodyPr wrap="square" rtlCol="0">
            <a:spAutoFit/>
          </a:bodyPr>
          <a:lstStyle/>
          <a:p>
            <a:r>
              <a:rPr lang="en-US" sz="3600" b="1" dirty="0"/>
              <a:t>How does Leadership &amp; Career Studies at Temple University use Charting the </a:t>
            </a:r>
            <a:r>
              <a:rPr lang="en-US" sz="3600" b="1" dirty="0" err="1"/>
              <a:t>LifeCourse</a:t>
            </a:r>
            <a:r>
              <a:rPr lang="en-US" sz="3600" b="1" dirty="0"/>
              <a:t>?</a:t>
            </a:r>
          </a:p>
          <a:p>
            <a:endParaRPr lang="en-US" sz="3600" dirty="0"/>
          </a:p>
          <a:p>
            <a:pPr marL="571500" indent="-571500">
              <a:buFont typeface="Arial" panose="020B0604020202020204" pitchFamily="34" charset="0"/>
              <a:buChar char="•"/>
            </a:pPr>
            <a:r>
              <a:rPr lang="en-US" sz="3200" dirty="0"/>
              <a:t>Program staff are trained as ambassadors </a:t>
            </a:r>
          </a:p>
          <a:p>
            <a:pPr marL="571500" indent="-571500">
              <a:buFont typeface="Arial" panose="020B0604020202020204" pitchFamily="34" charset="0"/>
              <a:buChar char="•"/>
            </a:pPr>
            <a:r>
              <a:rPr lang="en-US" sz="3200" dirty="0"/>
              <a:t>Custom semi-structured interview protocol for initial planning session</a:t>
            </a:r>
          </a:p>
          <a:p>
            <a:pPr marL="571500" indent="-571500">
              <a:buFont typeface="Arial" panose="020B0604020202020204" pitchFamily="34" charset="0"/>
              <a:buChar char="•"/>
            </a:pPr>
            <a:r>
              <a:rPr lang="en-US" sz="3200" dirty="0"/>
              <a:t>One-page profile is updated with student each semester</a:t>
            </a:r>
          </a:p>
          <a:p>
            <a:pPr marL="571500" indent="-571500">
              <a:buFont typeface="Arial" panose="020B0604020202020204" pitchFamily="34" charset="0"/>
              <a:buChar char="•"/>
            </a:pPr>
            <a:r>
              <a:rPr lang="en-US" sz="3200" dirty="0"/>
              <a:t>Student is encouraged to share their one-page profile with their peer mentors, professors, and anyone else who collaborates with them on supports</a:t>
            </a:r>
          </a:p>
        </p:txBody>
      </p:sp>
    </p:spTree>
    <p:extLst>
      <p:ext uri="{BB962C8B-B14F-4D97-AF65-F5344CB8AC3E}">
        <p14:creationId xmlns:p14="http://schemas.microsoft.com/office/powerpoint/2010/main" val="238294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1200329"/>
          </a:xfrm>
          <a:prstGeom prst="rect">
            <a:avLst/>
          </a:prstGeom>
          <a:noFill/>
        </p:spPr>
        <p:txBody>
          <a:bodyPr wrap="square" rtlCol="0">
            <a:spAutoFit/>
          </a:bodyPr>
          <a:lstStyle/>
          <a:p>
            <a:r>
              <a:rPr lang="en-US" sz="3600" b="1" dirty="0"/>
              <a:t>Person-Centered Planning Initial Session: Preparation</a:t>
            </a:r>
          </a:p>
          <a:p>
            <a:endParaRPr lang="en-US" sz="3600" dirty="0"/>
          </a:p>
        </p:txBody>
      </p:sp>
      <p:sp>
        <p:nvSpPr>
          <p:cNvPr id="3" name="Rectangular Callout 2">
            <a:extLst>
              <a:ext uri="{FF2B5EF4-FFF2-40B4-BE49-F238E27FC236}">
                <a16:creationId xmlns:a16="http://schemas.microsoft.com/office/drawing/2014/main" id="{4E519330-2EBC-4A98-8996-60E9881F2A5E}"/>
              </a:ext>
            </a:extLst>
          </p:cNvPr>
          <p:cNvSpPr/>
          <p:nvPr/>
        </p:nvSpPr>
        <p:spPr>
          <a:xfrm>
            <a:off x="729035" y="1584252"/>
            <a:ext cx="10403253" cy="4231758"/>
          </a:xfrm>
          <a:prstGeom prst="wedgeRectCallout">
            <a:avLst/>
          </a:prstGeom>
          <a:ln w="76200"/>
        </p:spPr>
        <p:style>
          <a:lnRef idx="2">
            <a:schemeClr val="accent4"/>
          </a:lnRef>
          <a:fillRef idx="1">
            <a:schemeClr val="lt1"/>
          </a:fillRef>
          <a:effectRef idx="0">
            <a:schemeClr val="accent4"/>
          </a:effectRef>
          <a:fontRef idx="minor">
            <a:schemeClr val="dk1"/>
          </a:fontRef>
        </p:style>
        <p:txBody>
          <a:bodyPr rtlCol="0" anchor="ctr"/>
          <a:lstStyle/>
          <a:p>
            <a:pPr marL="0" marR="0">
              <a:lnSpc>
                <a:spcPct val="107000"/>
              </a:lnSpc>
              <a:spcBef>
                <a:spcPts val="0"/>
              </a:spcBef>
              <a:spcAft>
                <a:spcPts val="800"/>
              </a:spcAft>
            </a:pPr>
            <a:r>
              <a:rPr lang="en-US" sz="2400" dirty="0">
                <a:effectLst/>
                <a:ea typeface="Arial" panose="020B0604020202020204" pitchFamily="34" charset="0"/>
                <a:cs typeface="Times New Roman" panose="02020603050405020304" pitchFamily="18" charset="0"/>
              </a:rPr>
              <a:t>As was discussed during the admissions process, we conduct Person-Centered Planning sessions prior to students beginning their first semester with Leadership &amp; Career Studies. </a:t>
            </a:r>
            <a:endParaRPr lang="en-US" sz="24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ea typeface="Arial" panose="020B0604020202020204" pitchFamily="34" charset="0"/>
                <a:cs typeface="Times New Roman" panose="02020603050405020304" pitchFamily="18" charset="0"/>
              </a:rPr>
              <a:t>This session is a program requirement and will last approximately two hours. We invite you, family members, and any other close friends or support providers who know you well and who you feel would be important to the process to attend. We want to be mindful of the number of people in the session to ensure you are comfortable expressing yourself freely, so we ask you to invite no more than 3 to 4 people. </a:t>
            </a:r>
            <a:endParaRPr lang="en-US" sz="2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242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5632311"/>
          </a:xfrm>
          <a:prstGeom prst="rect">
            <a:avLst/>
          </a:prstGeom>
          <a:noFill/>
        </p:spPr>
        <p:txBody>
          <a:bodyPr wrap="square" rtlCol="0">
            <a:spAutoFit/>
          </a:bodyPr>
          <a:lstStyle/>
          <a:p>
            <a:r>
              <a:rPr lang="en-US" sz="3600" b="1" dirty="0"/>
              <a:t>Person-Centered Planning Initial Session: Semi-Structured Interview</a:t>
            </a:r>
          </a:p>
          <a:p>
            <a:endParaRPr lang="en-US" sz="3600" b="1" dirty="0"/>
          </a:p>
          <a:p>
            <a:pPr marL="342900" indent="-342900">
              <a:buFont typeface="Arial" panose="020B0604020202020204" pitchFamily="34" charset="0"/>
              <a:buChar char="•"/>
            </a:pPr>
            <a:r>
              <a:rPr lang="en-US" sz="2800" dirty="0"/>
              <a:t>Introductions and Expectations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Integrated Supports Star</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Path (Trajectory) and Vision</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One-Page Profile</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Wrap-Up</a:t>
            </a:r>
          </a:p>
        </p:txBody>
      </p:sp>
      <p:pic>
        <p:nvPicPr>
          <p:cNvPr id="7" name="Graphic 6" descr="List outline">
            <a:extLst>
              <a:ext uri="{FF2B5EF4-FFF2-40B4-BE49-F238E27FC236}">
                <a16:creationId xmlns:a16="http://schemas.microsoft.com/office/drawing/2014/main" id="{F209B3C4-1C02-5981-9985-FDBDD31C8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9524" y="1887278"/>
            <a:ext cx="4462132" cy="4462132"/>
          </a:xfrm>
          <a:prstGeom prst="rect">
            <a:avLst/>
          </a:prstGeom>
        </p:spPr>
      </p:pic>
    </p:spTree>
    <p:extLst>
      <p:ext uri="{BB962C8B-B14F-4D97-AF65-F5344CB8AC3E}">
        <p14:creationId xmlns:p14="http://schemas.microsoft.com/office/powerpoint/2010/main" val="2175501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3" y="233916"/>
            <a:ext cx="10956147" cy="1077218"/>
          </a:xfrm>
          <a:prstGeom prst="rect">
            <a:avLst/>
          </a:prstGeom>
          <a:noFill/>
        </p:spPr>
        <p:txBody>
          <a:bodyPr wrap="square" rtlCol="0">
            <a:spAutoFit/>
          </a:bodyPr>
          <a:lstStyle/>
          <a:p>
            <a:pPr marL="342900" indent="-342900">
              <a:buFont typeface="Arial" panose="020B0604020202020204" pitchFamily="34" charset="0"/>
              <a:buChar char="•"/>
            </a:pPr>
            <a:r>
              <a:rPr lang="en-US" sz="3600" dirty="0"/>
              <a:t>Introductions and Expectations</a:t>
            </a:r>
          </a:p>
          <a:p>
            <a:endParaRPr lang="en-US" sz="2800" dirty="0"/>
          </a:p>
        </p:txBody>
      </p:sp>
      <p:sp>
        <p:nvSpPr>
          <p:cNvPr id="5" name="Oval Callout 4">
            <a:extLst>
              <a:ext uri="{FF2B5EF4-FFF2-40B4-BE49-F238E27FC236}">
                <a16:creationId xmlns:a16="http://schemas.microsoft.com/office/drawing/2014/main" id="{2FE49F7E-853B-7543-B289-23CCCEE59A96}"/>
              </a:ext>
            </a:extLst>
          </p:cNvPr>
          <p:cNvSpPr/>
          <p:nvPr/>
        </p:nvSpPr>
        <p:spPr>
          <a:xfrm>
            <a:off x="877890" y="1392865"/>
            <a:ext cx="10658435" cy="4369981"/>
          </a:xfrm>
          <a:prstGeom prst="wedgeEllipseCallout">
            <a:avLst/>
          </a:prstGeom>
          <a:ln w="76200"/>
        </p:spPr>
        <p:style>
          <a:lnRef idx="2">
            <a:schemeClr val="accent4"/>
          </a:lnRef>
          <a:fillRef idx="1">
            <a:schemeClr val="lt1"/>
          </a:fillRef>
          <a:effectRef idx="0">
            <a:schemeClr val="accent4"/>
          </a:effectRef>
          <a:fontRef idx="minor">
            <a:schemeClr val="dk1"/>
          </a:fontRef>
        </p:style>
        <p:txBody>
          <a:bodyPr rtlCol="0" anchor="ctr"/>
          <a:lstStyle/>
          <a:p>
            <a:pPr marL="0" marR="0">
              <a:spcBef>
                <a:spcPts val="0"/>
              </a:spcBef>
              <a:spcAft>
                <a:spcPts val="0"/>
              </a:spcAft>
            </a:pPr>
            <a:r>
              <a:rPr lang="en-US" sz="2000" dirty="0">
                <a:effectLst/>
                <a:ea typeface="Calibri" panose="020F0502020204030204" pitchFamily="34" charset="0"/>
                <a:cs typeface="Arial" panose="020B0604020202020204" pitchFamily="34" charset="0"/>
              </a:rPr>
              <a:t>Let’s set some ground rules before we start talking– </a:t>
            </a:r>
          </a:p>
          <a:p>
            <a:pPr marL="742950" marR="0" lvl="1" indent="-285750">
              <a:spcBef>
                <a:spcPts val="0"/>
              </a:spcBef>
              <a:spcAft>
                <a:spcPts val="0"/>
              </a:spcAft>
              <a:buFont typeface="Symbol" pitchFamily="2" charset="2"/>
              <a:buChar char=""/>
            </a:pPr>
            <a:r>
              <a:rPr lang="en-US" sz="2000" dirty="0">
                <a:effectLst/>
                <a:ea typeface="Calibri" panose="020F0502020204030204" pitchFamily="34" charset="0"/>
                <a:cs typeface="Arial" panose="020B0604020202020204" pitchFamily="34" charset="0"/>
              </a:rPr>
              <a:t>We have 2 hours to dedicate to meaningful, thoughtful conversation with </a:t>
            </a:r>
            <a:r>
              <a:rPr lang="en-US" sz="2000" dirty="0" err="1">
                <a:effectLst/>
                <a:ea typeface="Calibri" panose="020F0502020204030204" pitchFamily="34" charset="0"/>
                <a:cs typeface="Arial" panose="020B0604020202020204" pitchFamily="34" charset="0"/>
              </a:rPr>
              <a:t>Ja’nae</a:t>
            </a:r>
            <a:r>
              <a:rPr lang="en-US" sz="2000" dirty="0">
                <a:effectLst/>
                <a:ea typeface="Calibri" panose="020F0502020204030204" pitchFamily="34" charset="0"/>
                <a:cs typeface="Arial" panose="020B0604020202020204" pitchFamily="34" charset="0"/>
              </a:rPr>
              <a:t> about their educational/work goals. We thank you so much for dedicating your time to this process. In turn, we’ll respect your time and wrap this up within two hours. If you need breaks, feel free to stand up and walk around, etc.</a:t>
            </a:r>
          </a:p>
          <a:p>
            <a:pPr marL="742950" marR="0" lvl="1" indent="-285750">
              <a:spcBef>
                <a:spcPts val="0"/>
              </a:spcBef>
              <a:spcAft>
                <a:spcPts val="0"/>
              </a:spcAft>
              <a:buFont typeface="Symbol" pitchFamily="2" charset="2"/>
              <a:buChar char=""/>
            </a:pPr>
            <a:r>
              <a:rPr lang="en-US" sz="2000" dirty="0">
                <a:effectLst/>
                <a:ea typeface="Calibri" panose="020F0502020204030204" pitchFamily="34" charset="0"/>
                <a:cs typeface="Arial" panose="020B0604020202020204" pitchFamily="34" charset="0"/>
              </a:rPr>
              <a:t>We welcome everyone to have open conversation and bring creative thinking, BUT at the end of the day, </a:t>
            </a:r>
            <a:r>
              <a:rPr lang="en-US" sz="2000" dirty="0" err="1">
                <a:effectLst/>
                <a:ea typeface="Calibri" panose="020F0502020204030204" pitchFamily="34" charset="0"/>
                <a:cs typeface="Arial" panose="020B0604020202020204" pitchFamily="34" charset="0"/>
              </a:rPr>
              <a:t>Ja’nae</a:t>
            </a:r>
            <a:r>
              <a:rPr lang="en-US" sz="2000" dirty="0">
                <a:effectLst/>
                <a:ea typeface="Calibri" panose="020F0502020204030204" pitchFamily="34" charset="0"/>
                <a:cs typeface="Arial" panose="020B0604020202020204" pitchFamily="34" charset="0"/>
              </a:rPr>
              <a:t> is the focus and we want </a:t>
            </a:r>
            <a:r>
              <a:rPr lang="en-US" sz="2000" i="1" dirty="0">
                <a:effectLst/>
                <a:ea typeface="Calibri" panose="020F0502020204030204" pitchFamily="34" charset="0"/>
                <a:cs typeface="Arial" panose="020B0604020202020204" pitchFamily="34" charset="0"/>
              </a:rPr>
              <a:t>THEIR</a:t>
            </a:r>
            <a:r>
              <a:rPr lang="en-US" sz="2000" dirty="0">
                <a:effectLst/>
                <a:ea typeface="Calibri" panose="020F0502020204030204" pitchFamily="34" charset="0"/>
                <a:cs typeface="Arial" panose="020B0604020202020204" pitchFamily="34" charset="0"/>
              </a:rPr>
              <a:t> priorities and </a:t>
            </a:r>
            <a:r>
              <a:rPr lang="en-US" sz="2000" i="1" dirty="0">
                <a:effectLst/>
                <a:ea typeface="Calibri" panose="020F0502020204030204" pitchFamily="34" charset="0"/>
                <a:cs typeface="Arial" panose="020B0604020202020204" pitchFamily="34" charset="0"/>
              </a:rPr>
              <a:t>THEIR</a:t>
            </a:r>
            <a:r>
              <a:rPr lang="en-US" sz="2000" dirty="0">
                <a:effectLst/>
                <a:ea typeface="Calibri" panose="020F0502020204030204" pitchFamily="34" charset="0"/>
                <a:cs typeface="Arial" panose="020B0604020202020204" pitchFamily="34" charset="0"/>
              </a:rPr>
              <a:t> voice to come through above all others.</a:t>
            </a:r>
            <a:endParaRPr lang="en-US" sz="1600" dirty="0"/>
          </a:p>
        </p:txBody>
      </p:sp>
    </p:spTree>
    <p:extLst>
      <p:ext uri="{BB962C8B-B14F-4D97-AF65-F5344CB8AC3E}">
        <p14:creationId xmlns:p14="http://schemas.microsoft.com/office/powerpoint/2010/main" val="3215249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18402" y="237567"/>
            <a:ext cx="10956147" cy="1077218"/>
          </a:xfrm>
          <a:prstGeom prst="rect">
            <a:avLst/>
          </a:prstGeom>
          <a:noFill/>
        </p:spPr>
        <p:txBody>
          <a:bodyPr wrap="square" rtlCol="0">
            <a:spAutoFit/>
          </a:bodyPr>
          <a:lstStyle/>
          <a:p>
            <a:pPr marL="342900" indent="-342900">
              <a:buFont typeface="Arial" panose="020B0604020202020204" pitchFamily="34" charset="0"/>
              <a:buChar char="•"/>
            </a:pPr>
            <a:r>
              <a:rPr lang="en-US" sz="3600" dirty="0"/>
              <a:t>Integrated Supports Star</a:t>
            </a:r>
          </a:p>
          <a:p>
            <a:endParaRPr lang="en-US" sz="2800" dirty="0"/>
          </a:p>
        </p:txBody>
      </p:sp>
      <p:pic>
        <p:nvPicPr>
          <p:cNvPr id="4" name="Picture 3" descr="A colorful rectangular poster with a star&#10;&#10;Description automatically generated with medium confidence">
            <a:extLst>
              <a:ext uri="{FF2B5EF4-FFF2-40B4-BE49-F238E27FC236}">
                <a16:creationId xmlns:a16="http://schemas.microsoft.com/office/drawing/2014/main" id="{449BADF2-FD00-AA99-12AD-E4C6C45340FA}"/>
              </a:ext>
            </a:extLst>
          </p:cNvPr>
          <p:cNvPicPr>
            <a:picLocks noChangeAspect="1"/>
          </p:cNvPicPr>
          <p:nvPr/>
        </p:nvPicPr>
        <p:blipFill>
          <a:blip r:embed="rId3"/>
          <a:stretch>
            <a:fillRect/>
          </a:stretch>
        </p:blipFill>
        <p:spPr>
          <a:xfrm>
            <a:off x="7400064" y="462356"/>
            <a:ext cx="4412423" cy="5619468"/>
          </a:xfrm>
          <a:prstGeom prst="rect">
            <a:avLst/>
          </a:prstGeom>
        </p:spPr>
      </p:pic>
      <p:sp>
        <p:nvSpPr>
          <p:cNvPr id="6" name="Oval Callout 5">
            <a:extLst>
              <a:ext uri="{FF2B5EF4-FFF2-40B4-BE49-F238E27FC236}">
                <a16:creationId xmlns:a16="http://schemas.microsoft.com/office/drawing/2014/main" id="{575567AD-DEE2-9FBD-24C9-0B4DC12DC3C5}"/>
              </a:ext>
            </a:extLst>
          </p:cNvPr>
          <p:cNvSpPr/>
          <p:nvPr/>
        </p:nvSpPr>
        <p:spPr>
          <a:xfrm>
            <a:off x="74427" y="1148316"/>
            <a:ext cx="7198331" cy="4933507"/>
          </a:xfrm>
          <a:prstGeom prst="wedgeEllipseCallout">
            <a:avLst/>
          </a:prstGeom>
          <a:ln w="76200"/>
        </p:spPr>
        <p:style>
          <a:lnRef idx="2">
            <a:schemeClr val="accent4"/>
          </a:lnRef>
          <a:fillRef idx="1">
            <a:schemeClr val="lt1"/>
          </a:fillRef>
          <a:effectRef idx="0">
            <a:schemeClr val="accent4"/>
          </a:effectRef>
          <a:fontRef idx="minor">
            <a:schemeClr val="dk1"/>
          </a:fontRef>
        </p:style>
        <p:txBody>
          <a:bodyPr rtlCol="0" anchor="ctr"/>
          <a:lstStyle/>
          <a:p>
            <a:pPr marL="0" marR="0">
              <a:spcBef>
                <a:spcPts val="0"/>
              </a:spcBef>
              <a:spcAft>
                <a:spcPts val="0"/>
              </a:spcAft>
            </a:pPr>
            <a:r>
              <a:rPr lang="en-US" dirty="0">
                <a:effectLst/>
                <a:ea typeface="Calibri" panose="020F0502020204030204" pitchFamily="34" charset="0"/>
                <a:cs typeface="Arial" panose="020B0604020202020204" pitchFamily="34" charset="0"/>
              </a:rPr>
              <a:t>The blue part at the top is </a:t>
            </a:r>
            <a:r>
              <a:rPr lang="en-US" b="1" dirty="0">
                <a:effectLst/>
                <a:ea typeface="Calibri" panose="020F0502020204030204" pitchFamily="34" charset="0"/>
                <a:cs typeface="Arial" panose="020B0604020202020204" pitchFamily="34" charset="0"/>
              </a:rPr>
              <a:t>personal strengths and assets</a:t>
            </a:r>
            <a:r>
              <a:rPr lang="en-US" dirty="0">
                <a:effectLst/>
                <a:ea typeface="Calibri" panose="020F0502020204030204" pitchFamily="34" charset="0"/>
                <a:cs typeface="Arial" panose="020B0604020202020204" pitchFamily="34" charset="0"/>
              </a:rPr>
              <a:t>. These are skills like personal abilities, knowledge, or life experiences. They are strengths such as things you’re good at or others like and admire, and they are assets like personal belongings or resources.</a:t>
            </a:r>
          </a:p>
          <a:p>
            <a:pPr marL="0" marR="0">
              <a:spcBef>
                <a:spcPts val="0"/>
              </a:spcBef>
              <a:spcAft>
                <a:spcPts val="0"/>
              </a:spcAft>
            </a:pPr>
            <a:endParaRPr lang="en-US" dirty="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dirty="0">
                <a:effectLst/>
                <a:ea typeface="Calibri" panose="020F0502020204030204" pitchFamily="34" charset="0"/>
                <a:cs typeface="Arial" panose="020B0604020202020204" pitchFamily="34" charset="0"/>
              </a:rPr>
              <a:t>What do you like most about yourself? </a:t>
            </a:r>
          </a:p>
          <a:p>
            <a:pPr marL="342900" marR="0" lvl="0" indent="-342900">
              <a:spcBef>
                <a:spcPts val="0"/>
              </a:spcBef>
              <a:spcAft>
                <a:spcPts val="0"/>
              </a:spcAft>
              <a:buFont typeface="Symbol" pitchFamily="2" charset="2"/>
              <a:buChar char=""/>
            </a:pPr>
            <a:r>
              <a:rPr lang="en-US" dirty="0">
                <a:effectLst/>
                <a:ea typeface="Calibri" panose="020F0502020204030204" pitchFamily="34" charset="0"/>
                <a:cs typeface="Arial" panose="020B0604020202020204" pitchFamily="34" charset="0"/>
              </a:rPr>
              <a:t>What are your best qualities and strengths? </a:t>
            </a:r>
          </a:p>
          <a:p>
            <a:pPr marL="342900" marR="0" lvl="0" indent="-342900">
              <a:spcBef>
                <a:spcPts val="0"/>
              </a:spcBef>
              <a:spcAft>
                <a:spcPts val="0"/>
              </a:spcAft>
              <a:buFont typeface="Symbol" pitchFamily="2" charset="2"/>
              <a:buChar char=""/>
            </a:pPr>
            <a:r>
              <a:rPr lang="en-US" dirty="0">
                <a:effectLst/>
                <a:ea typeface="Calibri" panose="020F0502020204030204" pitchFamily="34" charset="0"/>
                <a:cs typeface="Arial" panose="020B0604020202020204" pitchFamily="34" charset="0"/>
              </a:rPr>
              <a:t>Do you have any special talents?</a:t>
            </a:r>
          </a:p>
          <a:p>
            <a:pPr marL="342900" marR="0" lvl="0" indent="-342900">
              <a:spcBef>
                <a:spcPts val="0"/>
              </a:spcBef>
              <a:spcAft>
                <a:spcPts val="0"/>
              </a:spcAft>
              <a:buFont typeface="Symbol" pitchFamily="2" charset="2"/>
              <a:buChar char=""/>
            </a:pPr>
            <a:r>
              <a:rPr lang="en-US" dirty="0">
                <a:effectLst/>
                <a:ea typeface="Calibri" panose="020F0502020204030204" pitchFamily="34" charset="0"/>
                <a:cs typeface="Arial" panose="020B0604020202020204" pitchFamily="34" charset="0"/>
              </a:rPr>
              <a:t>How would others describe you? What do others really like/love about you? </a:t>
            </a:r>
            <a:r>
              <a:rPr lang="en-US" i="1" dirty="0">
                <a:effectLst/>
                <a:ea typeface="Calibri" panose="020F0502020204030204" pitchFamily="34" charset="0"/>
                <a:cs typeface="Arial" panose="020B0604020202020204" pitchFamily="34" charset="0"/>
              </a:rPr>
              <a:t>Ask others in the room.</a:t>
            </a:r>
            <a:endParaRPr lang="en-US"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dirty="0">
                <a:effectLst/>
                <a:ea typeface="Calibri" panose="020F0502020204030204" pitchFamily="34" charset="0"/>
                <a:cs typeface="Arial" panose="020B0604020202020204" pitchFamily="34" charset="0"/>
              </a:rPr>
              <a:t>What keeps you motivated to keep working or doing something? </a:t>
            </a:r>
          </a:p>
        </p:txBody>
      </p:sp>
      <p:sp>
        <p:nvSpPr>
          <p:cNvPr id="8" name="TextBox 7">
            <a:extLst>
              <a:ext uri="{FF2B5EF4-FFF2-40B4-BE49-F238E27FC236}">
                <a16:creationId xmlns:a16="http://schemas.microsoft.com/office/drawing/2014/main" id="{8937F461-FFD7-A188-8786-1E4EBA4A39F9}"/>
              </a:ext>
            </a:extLst>
          </p:cNvPr>
          <p:cNvSpPr txBox="1"/>
          <p:nvPr/>
        </p:nvSpPr>
        <p:spPr>
          <a:xfrm>
            <a:off x="7400064" y="6119198"/>
            <a:ext cx="4918406" cy="369332"/>
          </a:xfrm>
          <a:prstGeom prst="rect">
            <a:avLst/>
          </a:prstGeom>
          <a:noFill/>
        </p:spPr>
        <p:txBody>
          <a:bodyPr wrap="square" rtlCol="0">
            <a:spAutoFit/>
          </a:bodyPr>
          <a:lstStyle/>
          <a:p>
            <a:r>
              <a:rPr lang="en-US" i="1" dirty="0"/>
              <a:t>Charting the </a:t>
            </a:r>
            <a:r>
              <a:rPr lang="en-US" i="1" dirty="0" err="1"/>
              <a:t>LifeCourse</a:t>
            </a:r>
            <a:r>
              <a:rPr lang="en-US" i="1" dirty="0"/>
              <a:t> Framework, 2020</a:t>
            </a:r>
          </a:p>
        </p:txBody>
      </p:sp>
    </p:spTree>
    <p:extLst>
      <p:ext uri="{BB962C8B-B14F-4D97-AF65-F5344CB8AC3E}">
        <p14:creationId xmlns:p14="http://schemas.microsoft.com/office/powerpoint/2010/main" val="217759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1077218"/>
          </a:xfrm>
          <a:prstGeom prst="rect">
            <a:avLst/>
          </a:prstGeom>
          <a:noFill/>
        </p:spPr>
        <p:txBody>
          <a:bodyPr wrap="square" rtlCol="0">
            <a:spAutoFit/>
          </a:bodyPr>
          <a:lstStyle/>
          <a:p>
            <a:pPr marL="342900" indent="-342900">
              <a:buFont typeface="Arial" panose="020B0604020202020204" pitchFamily="34" charset="0"/>
              <a:buChar char="•"/>
            </a:pPr>
            <a:r>
              <a:rPr lang="en-US" sz="3600" dirty="0"/>
              <a:t>Path (Trajectory) and Vision</a:t>
            </a:r>
          </a:p>
          <a:p>
            <a:endParaRPr lang="en-US" sz="2800" dirty="0"/>
          </a:p>
        </p:txBody>
      </p:sp>
      <p:pic>
        <p:nvPicPr>
          <p:cNvPr id="5" name="Picture 4" descr="A diagram with text and images&#10;&#10;Description automatically generated with medium confidence">
            <a:extLst>
              <a:ext uri="{FF2B5EF4-FFF2-40B4-BE49-F238E27FC236}">
                <a16:creationId xmlns:a16="http://schemas.microsoft.com/office/drawing/2014/main" id="{A00CBDDA-9B6B-467E-82EB-656FDB44C472}"/>
              </a:ext>
            </a:extLst>
          </p:cNvPr>
          <p:cNvPicPr>
            <a:picLocks noChangeAspect="1"/>
          </p:cNvPicPr>
          <p:nvPr/>
        </p:nvPicPr>
        <p:blipFill>
          <a:blip r:embed="rId3"/>
          <a:stretch>
            <a:fillRect/>
          </a:stretch>
        </p:blipFill>
        <p:spPr>
          <a:xfrm>
            <a:off x="1542959" y="1249917"/>
            <a:ext cx="8813153" cy="5200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79A0AD3-4D5F-3431-E580-480138F566D7}"/>
              </a:ext>
            </a:extLst>
          </p:cNvPr>
          <p:cNvSpPr txBox="1"/>
          <p:nvPr/>
        </p:nvSpPr>
        <p:spPr>
          <a:xfrm>
            <a:off x="6766776" y="6450223"/>
            <a:ext cx="4918406" cy="369332"/>
          </a:xfrm>
          <a:prstGeom prst="rect">
            <a:avLst/>
          </a:prstGeom>
          <a:noFill/>
        </p:spPr>
        <p:txBody>
          <a:bodyPr wrap="square" rtlCol="0">
            <a:spAutoFit/>
          </a:bodyPr>
          <a:lstStyle/>
          <a:p>
            <a:r>
              <a:rPr lang="en-US" i="1" dirty="0"/>
              <a:t>Charting the </a:t>
            </a:r>
            <a:r>
              <a:rPr lang="en-US" i="1" dirty="0" err="1"/>
              <a:t>LifeCourse</a:t>
            </a:r>
            <a:r>
              <a:rPr lang="en-US" i="1" dirty="0"/>
              <a:t> Framework, 2020</a:t>
            </a:r>
          </a:p>
        </p:txBody>
      </p:sp>
    </p:spTree>
    <p:extLst>
      <p:ext uri="{BB962C8B-B14F-4D97-AF65-F5344CB8AC3E}">
        <p14:creationId xmlns:p14="http://schemas.microsoft.com/office/powerpoint/2010/main" val="2438785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237568"/>
            <a:ext cx="10956147" cy="1077218"/>
          </a:xfrm>
          <a:prstGeom prst="rect">
            <a:avLst/>
          </a:prstGeom>
          <a:noFill/>
        </p:spPr>
        <p:txBody>
          <a:bodyPr wrap="square" rtlCol="0">
            <a:spAutoFit/>
          </a:bodyPr>
          <a:lstStyle/>
          <a:p>
            <a:pPr marL="342900" indent="-342900">
              <a:buFont typeface="Arial" panose="020B0604020202020204" pitchFamily="34" charset="0"/>
              <a:buChar char="•"/>
            </a:pPr>
            <a:r>
              <a:rPr lang="en-US" sz="3600" dirty="0"/>
              <a:t>Path (Trajectory) and Vision</a:t>
            </a:r>
          </a:p>
          <a:p>
            <a:endParaRPr lang="en-US" sz="2800" dirty="0"/>
          </a:p>
        </p:txBody>
      </p:sp>
      <p:sp>
        <p:nvSpPr>
          <p:cNvPr id="6" name="Oval Callout 5">
            <a:extLst>
              <a:ext uri="{FF2B5EF4-FFF2-40B4-BE49-F238E27FC236}">
                <a16:creationId xmlns:a16="http://schemas.microsoft.com/office/drawing/2014/main" id="{575567AD-DEE2-9FBD-24C9-0B4DC12DC3C5}"/>
              </a:ext>
            </a:extLst>
          </p:cNvPr>
          <p:cNvSpPr/>
          <p:nvPr/>
        </p:nvSpPr>
        <p:spPr>
          <a:xfrm>
            <a:off x="74427" y="1148316"/>
            <a:ext cx="11759610" cy="4933507"/>
          </a:xfrm>
          <a:prstGeom prst="wedgeEllipseCallout">
            <a:avLst/>
          </a:prstGeom>
          <a:ln w="76200"/>
        </p:spPr>
        <p:style>
          <a:lnRef idx="2">
            <a:schemeClr val="accent4"/>
          </a:lnRef>
          <a:fillRef idx="1">
            <a:schemeClr val="lt1"/>
          </a:fillRef>
          <a:effectRef idx="0">
            <a:schemeClr val="accent4"/>
          </a:effectRef>
          <a:fontRef idx="minor">
            <a:schemeClr val="dk1"/>
          </a:fontRef>
        </p:style>
        <p:txBody>
          <a:bodyPr rtlCol="0" anchor="ctr"/>
          <a:lstStyle/>
          <a:p>
            <a:pPr marL="0" marR="0">
              <a:spcBef>
                <a:spcPts val="0"/>
              </a:spcBef>
              <a:spcAft>
                <a:spcPts val="0"/>
              </a:spcAft>
            </a:pPr>
            <a:r>
              <a:rPr lang="en-US" sz="1800" dirty="0">
                <a:effectLst/>
                <a:ea typeface="Calibri" panose="020F0502020204030204" pitchFamily="34" charset="0"/>
                <a:cs typeface="Arial" panose="020B0604020202020204" pitchFamily="34" charset="0"/>
              </a:rPr>
              <a:t>Now let’s talk about your vision for your Temple experience. We will do this by talking about past life experiences and future experiences or goals. The path (another word for trajectory) shows the vision for what you want as a Temple student and also what you do not want. </a:t>
            </a:r>
          </a:p>
          <a:p>
            <a:pPr marL="0" marR="0">
              <a:spcBef>
                <a:spcPts val="0"/>
              </a:spcBef>
              <a:spcAft>
                <a:spcPts val="0"/>
              </a:spcAft>
            </a:pPr>
            <a:r>
              <a:rPr lang="en-US" sz="1800" i="1" dirty="0">
                <a:effectLst/>
                <a:ea typeface="Calibri" panose="020F0502020204030204" pitchFamily="34" charset="0"/>
                <a:cs typeface="Arial" panose="020B0604020202020204" pitchFamily="34" charset="0"/>
              </a:rPr>
              <a:t>Interests</a:t>
            </a:r>
            <a:endParaRPr lang="en-US" sz="1800" dirty="0">
              <a:effectLs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itchFamily="2" charset="2"/>
              <a:buChar char=""/>
            </a:pPr>
            <a:r>
              <a:rPr lang="en-US" sz="1800" dirty="0">
                <a:effectLst/>
                <a:ea typeface="Calibri" panose="020F0502020204030204" pitchFamily="34" charset="0"/>
                <a:cs typeface="Arial" panose="020B0604020202020204" pitchFamily="34" charset="0"/>
              </a:rPr>
              <a:t>What kinds of activities were you involved with in high school? </a:t>
            </a:r>
          </a:p>
          <a:p>
            <a:pPr marL="342900" marR="0" lvl="0" indent="-342900">
              <a:spcBef>
                <a:spcPts val="0"/>
              </a:spcBef>
              <a:spcAft>
                <a:spcPts val="0"/>
              </a:spcAft>
              <a:buFont typeface="Symbol" pitchFamily="2" charset="2"/>
              <a:buChar char=""/>
            </a:pPr>
            <a:r>
              <a:rPr lang="en-US" sz="1800" dirty="0">
                <a:effectLst/>
                <a:ea typeface="Calibri" panose="020F0502020204030204" pitchFamily="34" charset="0"/>
                <a:cs typeface="Arial" panose="020B0604020202020204" pitchFamily="34" charset="0"/>
              </a:rPr>
              <a:t>What do you love the most? What interests you the most? </a:t>
            </a:r>
          </a:p>
          <a:p>
            <a:pPr marL="342900" marR="0" lvl="0" indent="-342900">
              <a:spcBef>
                <a:spcPts val="0"/>
              </a:spcBef>
              <a:spcAft>
                <a:spcPts val="0"/>
              </a:spcAft>
              <a:buFont typeface="Symbol" pitchFamily="2" charset="2"/>
              <a:buChar char=""/>
            </a:pPr>
            <a:r>
              <a:rPr lang="en-US" sz="1800" dirty="0">
                <a:effectLst/>
                <a:ea typeface="Calibri" panose="020F0502020204030204" pitchFamily="34" charset="0"/>
                <a:cs typeface="Arial" panose="020B0604020202020204" pitchFamily="34" charset="0"/>
              </a:rPr>
              <a:t>What kinds of fun things do you do in the community? How often?</a:t>
            </a:r>
          </a:p>
          <a:p>
            <a:pPr marL="342900" marR="0" lvl="0" indent="-342900">
              <a:spcBef>
                <a:spcPts val="0"/>
              </a:spcBef>
              <a:spcAft>
                <a:spcPts val="0"/>
              </a:spcAft>
              <a:buFont typeface="Symbol" pitchFamily="2" charset="2"/>
              <a:buChar char=""/>
            </a:pPr>
            <a:r>
              <a:rPr lang="en-US" sz="1800" dirty="0">
                <a:effectLst/>
                <a:ea typeface="Calibri" panose="020F0502020204030204" pitchFamily="34" charset="0"/>
                <a:cs typeface="Arial" panose="020B0604020202020204" pitchFamily="34" charset="0"/>
              </a:rPr>
              <a:t>What kinds of physical activity/exercise do you like, if any? How often do you do these?</a:t>
            </a:r>
          </a:p>
          <a:p>
            <a:pPr marL="342900" marR="0" lvl="0" indent="-342900">
              <a:spcBef>
                <a:spcPts val="0"/>
              </a:spcBef>
              <a:spcAft>
                <a:spcPts val="0"/>
              </a:spcAft>
              <a:buFont typeface="Symbol" pitchFamily="2" charset="2"/>
              <a:buChar char=""/>
            </a:pPr>
            <a:r>
              <a:rPr lang="en-US" sz="1800" dirty="0">
                <a:effectLst/>
                <a:ea typeface="Calibri" panose="020F0502020204030204" pitchFamily="34" charset="0"/>
                <a:cs typeface="Arial" panose="020B0604020202020204" pitchFamily="34" charset="0"/>
              </a:rPr>
              <a:t>How do you find out about events and activities that you want to go to?</a:t>
            </a:r>
          </a:p>
          <a:p>
            <a:pPr marL="342900" marR="0" lvl="0" indent="-342900">
              <a:spcBef>
                <a:spcPts val="0"/>
              </a:spcBef>
              <a:spcAft>
                <a:spcPts val="0"/>
              </a:spcAft>
              <a:buFont typeface="Symbol" pitchFamily="2" charset="2"/>
              <a:buChar char=""/>
            </a:pPr>
            <a:r>
              <a:rPr lang="en-US" sz="1800" dirty="0">
                <a:effectLst/>
                <a:ea typeface="Calibri" panose="020F0502020204030204" pitchFamily="34" charset="0"/>
                <a:cs typeface="Arial" panose="020B0604020202020204" pitchFamily="34" charset="0"/>
              </a:rPr>
              <a:t>Is there anything you would like to do or explore on campus that you do not do right now?</a:t>
            </a:r>
          </a:p>
        </p:txBody>
      </p:sp>
    </p:spTree>
    <p:extLst>
      <p:ext uri="{BB962C8B-B14F-4D97-AF65-F5344CB8AC3E}">
        <p14:creationId xmlns:p14="http://schemas.microsoft.com/office/powerpoint/2010/main" val="233376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237568"/>
            <a:ext cx="10956147" cy="1077218"/>
          </a:xfrm>
          <a:prstGeom prst="rect">
            <a:avLst/>
          </a:prstGeom>
          <a:noFill/>
        </p:spPr>
        <p:txBody>
          <a:bodyPr wrap="square" rtlCol="0">
            <a:spAutoFit/>
          </a:bodyPr>
          <a:lstStyle/>
          <a:p>
            <a:pPr marL="342900" indent="-342900">
              <a:buFont typeface="Arial" panose="020B0604020202020204" pitchFamily="34" charset="0"/>
              <a:buChar char="•"/>
            </a:pPr>
            <a:r>
              <a:rPr lang="en-US" sz="3600" dirty="0"/>
              <a:t>One-Page Profile</a:t>
            </a:r>
          </a:p>
          <a:p>
            <a:endParaRPr lang="en-US" sz="2800" dirty="0"/>
          </a:p>
        </p:txBody>
      </p:sp>
      <p:sp>
        <p:nvSpPr>
          <p:cNvPr id="6" name="Oval Callout 5">
            <a:extLst>
              <a:ext uri="{FF2B5EF4-FFF2-40B4-BE49-F238E27FC236}">
                <a16:creationId xmlns:a16="http://schemas.microsoft.com/office/drawing/2014/main" id="{575567AD-DEE2-9FBD-24C9-0B4DC12DC3C5}"/>
              </a:ext>
            </a:extLst>
          </p:cNvPr>
          <p:cNvSpPr/>
          <p:nvPr/>
        </p:nvSpPr>
        <p:spPr>
          <a:xfrm>
            <a:off x="74427" y="1148316"/>
            <a:ext cx="7262038" cy="4933507"/>
          </a:xfrm>
          <a:prstGeom prst="wedgeEllipseCallout">
            <a:avLst/>
          </a:prstGeom>
          <a:ln w="76200"/>
        </p:spPr>
        <p:style>
          <a:lnRef idx="2">
            <a:schemeClr val="accent4"/>
          </a:lnRef>
          <a:fillRef idx="1">
            <a:schemeClr val="lt1"/>
          </a:fillRef>
          <a:effectRef idx="0">
            <a:schemeClr val="accent4"/>
          </a:effectRef>
          <a:fontRef idx="minor">
            <a:schemeClr val="dk1"/>
          </a:fontRef>
        </p:style>
        <p:txBody>
          <a:bodyPr rtlCol="0" anchor="ctr"/>
          <a:lstStyle/>
          <a:p>
            <a:pPr marL="0" marR="0">
              <a:spcBef>
                <a:spcPts val="0"/>
              </a:spcBef>
              <a:spcAft>
                <a:spcPts val="0"/>
              </a:spcAft>
            </a:pPr>
            <a:r>
              <a:rPr lang="en-US" sz="1900" dirty="0">
                <a:effectLst/>
                <a:ea typeface="Calibri" panose="020F0502020204030204" pitchFamily="34" charset="0"/>
                <a:cs typeface="Arial" panose="020B0604020202020204" pitchFamily="34" charset="0"/>
              </a:rPr>
              <a:t>Now that you have talked about your integrated supports star, path/trajectory, and vision, let’s create this one-page profile. A one-page profile shows the important information you shared today. This can be helpful for peer mentors and others getting to know you and providing support. We will use what you shared already to complete this. </a:t>
            </a:r>
          </a:p>
          <a:p>
            <a:pPr marL="0" marR="0">
              <a:spcBef>
                <a:spcPts val="0"/>
              </a:spcBef>
              <a:spcAft>
                <a:spcPts val="0"/>
              </a:spcAft>
            </a:pPr>
            <a:endParaRPr lang="en-US" sz="1900" dirty="0">
              <a:ea typeface="Calibri" panose="020F0502020204030204" pitchFamily="34" charset="0"/>
              <a:cs typeface="Arial" panose="020B0604020202020204" pitchFamily="34" charset="0"/>
            </a:endParaRPr>
          </a:p>
          <a:p>
            <a:pPr marL="0" marR="0">
              <a:spcBef>
                <a:spcPts val="0"/>
              </a:spcBef>
              <a:spcAft>
                <a:spcPts val="0"/>
              </a:spcAft>
            </a:pPr>
            <a:r>
              <a:rPr lang="en-US" sz="1900" dirty="0">
                <a:effectLst/>
                <a:ea typeface="Calibri" panose="020F0502020204030204" pitchFamily="34" charset="0"/>
                <a:cs typeface="Arial" panose="020B0604020202020204" pitchFamily="34" charset="0"/>
              </a:rPr>
              <a:t>What do people like and admire about you?</a:t>
            </a:r>
          </a:p>
          <a:p>
            <a:pPr marL="342900" marR="0" lvl="0" indent="-342900">
              <a:spcBef>
                <a:spcPts val="0"/>
              </a:spcBef>
              <a:spcAft>
                <a:spcPts val="0"/>
              </a:spcAft>
              <a:buFont typeface="Symbol" pitchFamily="2" charset="2"/>
              <a:buChar char=""/>
            </a:pPr>
            <a:r>
              <a:rPr lang="en-US" sz="1900" i="1" dirty="0">
                <a:effectLst/>
                <a:ea typeface="Calibri" panose="020F0502020204030204" pitchFamily="34" charset="0"/>
                <a:cs typeface="Arial" panose="020B0604020202020204" pitchFamily="34" charset="0"/>
              </a:rPr>
              <a:t>Can prompt to look at the personal strengths &amp; assets section in integrated supports star.</a:t>
            </a:r>
            <a:endParaRPr lang="en-US" sz="1900" dirty="0">
              <a:effectLst/>
              <a:ea typeface="Calibri" panose="020F0502020204030204" pitchFamily="34" charset="0"/>
              <a:cs typeface="Arial" panose="020B0604020202020204" pitchFamily="34" charset="0"/>
            </a:endParaRPr>
          </a:p>
        </p:txBody>
      </p:sp>
      <p:pic>
        <p:nvPicPr>
          <p:cNvPr id="5" name="Picture 4" descr="A white sheet with text&#10;&#10;Description automatically generated with medium confidence">
            <a:extLst>
              <a:ext uri="{FF2B5EF4-FFF2-40B4-BE49-F238E27FC236}">
                <a16:creationId xmlns:a16="http://schemas.microsoft.com/office/drawing/2014/main" id="{93E31C69-3866-F605-51D6-85DC93517670}"/>
              </a:ext>
            </a:extLst>
          </p:cNvPr>
          <p:cNvPicPr>
            <a:picLocks noChangeAspect="1"/>
          </p:cNvPicPr>
          <p:nvPr/>
        </p:nvPicPr>
        <p:blipFill>
          <a:blip r:embed="rId3"/>
          <a:stretch>
            <a:fillRect/>
          </a:stretch>
        </p:blipFill>
        <p:spPr>
          <a:xfrm>
            <a:off x="7447221" y="697170"/>
            <a:ext cx="4492181" cy="5288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E0A0AFD6-80E7-3EDF-88C1-6185738A4211}"/>
              </a:ext>
            </a:extLst>
          </p:cNvPr>
          <p:cNvSpPr txBox="1"/>
          <p:nvPr/>
        </p:nvSpPr>
        <p:spPr>
          <a:xfrm>
            <a:off x="7447221" y="5986129"/>
            <a:ext cx="4918406" cy="369332"/>
          </a:xfrm>
          <a:prstGeom prst="rect">
            <a:avLst/>
          </a:prstGeom>
          <a:noFill/>
        </p:spPr>
        <p:txBody>
          <a:bodyPr wrap="square" rtlCol="0">
            <a:spAutoFit/>
          </a:bodyPr>
          <a:lstStyle/>
          <a:p>
            <a:r>
              <a:rPr lang="en-US" i="1" dirty="0"/>
              <a:t>Charting the </a:t>
            </a:r>
            <a:r>
              <a:rPr lang="en-US" i="1" dirty="0" err="1"/>
              <a:t>LifeCourse</a:t>
            </a:r>
            <a:r>
              <a:rPr lang="en-US" i="1" dirty="0"/>
              <a:t> Framework, 2020</a:t>
            </a:r>
          </a:p>
        </p:txBody>
      </p:sp>
    </p:spTree>
    <p:extLst>
      <p:ext uri="{BB962C8B-B14F-4D97-AF65-F5344CB8AC3E}">
        <p14:creationId xmlns:p14="http://schemas.microsoft.com/office/powerpoint/2010/main" val="3615559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67640-1C85-792C-ECE2-DEB6DBD64C2B}"/>
              </a:ext>
            </a:extLst>
          </p:cNvPr>
          <p:cNvSpPr>
            <a:spLocks noGrp="1"/>
          </p:cNvSpPr>
          <p:nvPr>
            <p:ph type="ctrTitle"/>
          </p:nvPr>
        </p:nvSpPr>
        <p:spPr>
          <a:xfrm>
            <a:off x="966745" y="1205037"/>
            <a:ext cx="7744993" cy="740721"/>
          </a:xfrm>
        </p:spPr>
        <p:txBody>
          <a:bodyPr>
            <a:normAutofit fontScale="90000"/>
          </a:bodyPr>
          <a:lstStyle/>
          <a:p>
            <a:r>
              <a:rPr lang="en-US" dirty="0"/>
              <a:t>Agenda</a:t>
            </a:r>
          </a:p>
        </p:txBody>
      </p:sp>
      <p:sp>
        <p:nvSpPr>
          <p:cNvPr id="3" name="Subtitle 2">
            <a:extLst>
              <a:ext uri="{FF2B5EF4-FFF2-40B4-BE49-F238E27FC236}">
                <a16:creationId xmlns:a16="http://schemas.microsoft.com/office/drawing/2014/main" id="{86453278-124A-220B-2870-DD4E8FC51D92}"/>
              </a:ext>
            </a:extLst>
          </p:cNvPr>
          <p:cNvSpPr>
            <a:spLocks noGrp="1"/>
          </p:cNvSpPr>
          <p:nvPr>
            <p:ph type="subTitle" idx="1"/>
          </p:nvPr>
        </p:nvSpPr>
        <p:spPr>
          <a:xfrm>
            <a:off x="966745" y="2445488"/>
            <a:ext cx="7744993" cy="3510579"/>
          </a:xfrm>
        </p:spPr>
        <p:txBody>
          <a:bodyPr>
            <a:normAutofit/>
          </a:bodyPr>
          <a:lstStyle/>
          <a:p>
            <a:pPr marL="342900" indent="-342900">
              <a:buFont typeface="Arial" panose="020B0604020202020204" pitchFamily="34" charset="0"/>
              <a:buChar char="•"/>
            </a:pPr>
            <a:r>
              <a:rPr lang="en-US" sz="2400" dirty="0" err="1"/>
              <a:t>wARM-UP</a:t>
            </a:r>
            <a:r>
              <a:rPr lang="en-US" sz="2400" dirty="0"/>
              <a:t>: “GOOD LIFE”</a:t>
            </a:r>
          </a:p>
          <a:p>
            <a:pPr marL="342900" indent="-342900">
              <a:buFont typeface="Arial" panose="020B0604020202020204" pitchFamily="34" charset="0"/>
              <a:buChar char="•"/>
            </a:pPr>
            <a:r>
              <a:rPr lang="en-US" sz="2400" dirty="0"/>
              <a:t>Person-centered planning: background and inclusive postsecondary education</a:t>
            </a:r>
          </a:p>
          <a:p>
            <a:pPr marL="342900" indent="-342900">
              <a:buFont typeface="Arial" panose="020B0604020202020204" pitchFamily="34" charset="0"/>
              <a:buChar char="•"/>
            </a:pPr>
            <a:r>
              <a:rPr lang="en-US" sz="2400" dirty="0"/>
              <a:t>Charting the </a:t>
            </a:r>
            <a:r>
              <a:rPr lang="en-US" sz="2400" dirty="0" err="1"/>
              <a:t>lifecourse</a:t>
            </a:r>
            <a:endParaRPr lang="en-US" sz="2400" dirty="0"/>
          </a:p>
          <a:p>
            <a:pPr marL="342900" indent="-342900">
              <a:buFont typeface="Arial" panose="020B0604020202020204" pitchFamily="34" charset="0"/>
              <a:buChar char="•"/>
            </a:pPr>
            <a:r>
              <a:rPr lang="en-US" sz="2400" dirty="0"/>
              <a:t>WRAP-UP: APPLICATION</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679134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1077218"/>
          </a:xfrm>
          <a:prstGeom prst="rect">
            <a:avLst/>
          </a:prstGeom>
          <a:noFill/>
        </p:spPr>
        <p:txBody>
          <a:bodyPr wrap="square" rtlCol="0">
            <a:spAutoFit/>
          </a:bodyPr>
          <a:lstStyle/>
          <a:p>
            <a:pPr marL="342900" indent="-342900">
              <a:buFont typeface="Arial" panose="020B0604020202020204" pitchFamily="34" charset="0"/>
              <a:buChar char="•"/>
            </a:pPr>
            <a:r>
              <a:rPr lang="en-US" sz="3600" dirty="0"/>
              <a:t>Wrap-Up</a:t>
            </a:r>
          </a:p>
          <a:p>
            <a:endParaRPr lang="en-US" sz="2800" dirty="0"/>
          </a:p>
        </p:txBody>
      </p:sp>
      <p:sp>
        <p:nvSpPr>
          <p:cNvPr id="6" name="Oval Callout 5">
            <a:extLst>
              <a:ext uri="{FF2B5EF4-FFF2-40B4-BE49-F238E27FC236}">
                <a16:creationId xmlns:a16="http://schemas.microsoft.com/office/drawing/2014/main" id="{575567AD-DEE2-9FBD-24C9-0B4DC12DC3C5}"/>
              </a:ext>
            </a:extLst>
          </p:cNvPr>
          <p:cNvSpPr/>
          <p:nvPr/>
        </p:nvSpPr>
        <p:spPr>
          <a:xfrm>
            <a:off x="74427" y="1148316"/>
            <a:ext cx="11759610" cy="4933507"/>
          </a:xfrm>
          <a:prstGeom prst="wedgeEllipseCallout">
            <a:avLst/>
          </a:prstGeom>
          <a:ln w="76200"/>
        </p:spPr>
        <p:style>
          <a:lnRef idx="2">
            <a:schemeClr val="accent4"/>
          </a:lnRef>
          <a:fillRef idx="1">
            <a:schemeClr val="lt1"/>
          </a:fillRef>
          <a:effectRef idx="0">
            <a:schemeClr val="accent4"/>
          </a:effectRef>
          <a:fontRef idx="minor">
            <a:schemeClr val="dk1"/>
          </a:fontRef>
        </p:style>
        <p:txBody>
          <a:bodyPr rtlCol="0" anchor="ctr"/>
          <a:lstStyle/>
          <a:p>
            <a:pPr marL="0" marR="0">
              <a:spcBef>
                <a:spcPts val="0"/>
              </a:spcBef>
              <a:spcAft>
                <a:spcPts val="0"/>
              </a:spcAft>
            </a:pPr>
            <a:r>
              <a:rPr lang="en-US" sz="2400" dirty="0">
                <a:effectLst/>
                <a:ea typeface="Calibri" panose="020F0502020204030204" pitchFamily="34" charset="0"/>
                <a:cs typeface="Arial" panose="020B0604020202020204" pitchFamily="34" charset="0"/>
              </a:rPr>
              <a:t>Let’s review the materials to make sure they accurately reflect you and your vision for a good life. </a:t>
            </a:r>
            <a:r>
              <a:rPr lang="en-US" sz="2400" i="1" dirty="0">
                <a:effectLst/>
                <a:ea typeface="Calibri" panose="020F0502020204030204" pitchFamily="34" charset="0"/>
                <a:cs typeface="Arial" panose="020B0604020202020204" pitchFamily="34" charset="0"/>
              </a:rPr>
              <a:t>Review.</a:t>
            </a:r>
            <a:r>
              <a:rPr lang="en-US" sz="2400" dirty="0">
                <a:effectLst/>
                <a:ea typeface="Calibri" panose="020F0502020204030204" pitchFamily="34" charset="0"/>
                <a:cs typeface="Arial" panose="020B0604020202020204" pitchFamily="34" charset="0"/>
              </a:rPr>
              <a:t> Is there anything we should change?</a:t>
            </a:r>
          </a:p>
          <a:p>
            <a:pPr marL="0" marR="0">
              <a:spcBef>
                <a:spcPts val="0"/>
              </a:spcBef>
              <a:spcAft>
                <a:spcPts val="0"/>
              </a:spcAft>
            </a:pPr>
            <a:r>
              <a:rPr lang="en-US" sz="2400" dirty="0">
                <a:effectLst/>
                <a:ea typeface="Calibri" panose="020F0502020204030204" pitchFamily="34" charset="0"/>
                <a:cs typeface="Arial" panose="020B0604020202020204" pitchFamily="34" charset="0"/>
              </a:rPr>
              <a:t> </a:t>
            </a:r>
          </a:p>
          <a:p>
            <a:pPr marL="0" marR="0">
              <a:spcBef>
                <a:spcPts val="0"/>
              </a:spcBef>
              <a:spcAft>
                <a:spcPts val="0"/>
              </a:spcAft>
            </a:pPr>
            <a:r>
              <a:rPr lang="en-US" sz="2400" dirty="0">
                <a:effectLst/>
                <a:ea typeface="Calibri" panose="020F0502020204030204" pitchFamily="34" charset="0"/>
                <a:cs typeface="Arial" panose="020B0604020202020204" pitchFamily="34" charset="0"/>
              </a:rPr>
              <a:t>Once we finalize these materials, we will share a copy with you. Your advisor will work with you to update the one-page profile at the beginning of each semester. Thank you for sharing with us today, and thank you to the important people in your life who joined. We look forward to a great four years with you at Temple!</a:t>
            </a:r>
          </a:p>
        </p:txBody>
      </p:sp>
    </p:spTree>
    <p:extLst>
      <p:ext uri="{BB962C8B-B14F-4D97-AF65-F5344CB8AC3E}">
        <p14:creationId xmlns:p14="http://schemas.microsoft.com/office/powerpoint/2010/main" val="2495526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6" name="Rectangle 15">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1034BD-9CA0-0444-A5B0-C06C21BBE9EC}"/>
              </a:ext>
            </a:extLst>
          </p:cNvPr>
          <p:cNvSpPr>
            <a:spLocks noGrp="1"/>
          </p:cNvSpPr>
          <p:nvPr>
            <p:ph type="title"/>
          </p:nvPr>
        </p:nvSpPr>
        <p:spPr>
          <a:xfrm>
            <a:off x="1190848" y="1826096"/>
            <a:ext cx="3678864" cy="2142699"/>
          </a:xfrm>
        </p:spPr>
        <p:txBody>
          <a:bodyPr vert="horz" lIns="91440" tIns="45720" rIns="91440" bIns="45720" rtlCol="0" anchor="b">
            <a:normAutofit/>
          </a:bodyPr>
          <a:lstStyle/>
          <a:p>
            <a:pPr algn="ctr"/>
            <a:r>
              <a:rPr lang="en-US" sz="4000" dirty="0"/>
              <a:t>WRAP-UP: APPLICATION</a:t>
            </a:r>
          </a:p>
        </p:txBody>
      </p:sp>
      <p:sp>
        <p:nvSpPr>
          <p:cNvPr id="20" name="Freeform: Shape 1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thlete at finishing line in para-athletic competition">
            <a:extLst>
              <a:ext uri="{FF2B5EF4-FFF2-40B4-BE49-F238E27FC236}">
                <a16:creationId xmlns:a16="http://schemas.microsoft.com/office/drawing/2014/main" id="{D1525AFE-040F-89C0-D06A-4E985E40F722}"/>
              </a:ext>
            </a:extLst>
          </p:cNvPr>
          <p:cNvPicPr>
            <a:picLocks noChangeAspect="1"/>
          </p:cNvPicPr>
          <p:nvPr/>
        </p:nvPicPr>
        <p:blipFill>
          <a:blip r:embed="rId2"/>
          <a:stretch>
            <a:fillRect/>
          </a:stretch>
        </p:blipFill>
        <p:spPr>
          <a:xfrm>
            <a:off x="6041234" y="1636426"/>
            <a:ext cx="5380013" cy="3583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2867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6740307"/>
          </a:xfrm>
          <a:prstGeom prst="rect">
            <a:avLst/>
          </a:prstGeom>
          <a:noFill/>
        </p:spPr>
        <p:txBody>
          <a:bodyPr wrap="square" rtlCol="0">
            <a:spAutoFit/>
          </a:bodyPr>
          <a:lstStyle/>
          <a:p>
            <a:r>
              <a:rPr lang="en-US" sz="3600" b="1" dirty="0"/>
              <a:t>Turn and Talk (New Partner!): Apply Charting the </a:t>
            </a:r>
            <a:r>
              <a:rPr lang="en-US" sz="3600" b="1" dirty="0" err="1"/>
              <a:t>LifeCourse</a:t>
            </a:r>
            <a:endParaRPr lang="en-US" sz="3600" b="1" dirty="0"/>
          </a:p>
          <a:p>
            <a:endParaRPr lang="en-US" sz="3600" dirty="0"/>
          </a:p>
          <a:p>
            <a:pPr marL="571500" indent="-571500">
              <a:buFont typeface="Arial" panose="020B0604020202020204" pitchFamily="34" charset="0"/>
              <a:buChar char="•"/>
            </a:pPr>
            <a:r>
              <a:rPr lang="en-US" sz="2800" dirty="0"/>
              <a:t>What would this model look like in your setting?</a:t>
            </a:r>
          </a:p>
          <a:p>
            <a:pPr marL="1485900" lvl="2" indent="-571500">
              <a:buFont typeface="Arial" panose="020B0604020202020204" pitchFamily="34" charset="0"/>
              <a:buChar char="•"/>
            </a:pPr>
            <a:r>
              <a:rPr lang="en-US" sz="2800" dirty="0"/>
              <a:t>Consider: What would students and families share?</a:t>
            </a:r>
          </a:p>
          <a:p>
            <a:pPr lvl="2"/>
            <a:endParaRPr lang="en-US" sz="2800" dirty="0"/>
          </a:p>
          <a:p>
            <a:pPr marL="571500" indent="-571500">
              <a:buFont typeface="Arial" panose="020B0604020202020204" pitchFamily="34" charset="0"/>
              <a:buChar char="•"/>
            </a:pPr>
            <a:r>
              <a:rPr lang="en-US" sz="2800" dirty="0"/>
              <a:t>What might you change about the model?</a:t>
            </a:r>
          </a:p>
          <a:p>
            <a:pPr marL="1485900" lvl="2" indent="-571500">
              <a:buFont typeface="Arial" panose="020B0604020202020204" pitchFamily="34" charset="0"/>
              <a:buChar char="•"/>
            </a:pPr>
            <a:r>
              <a:rPr lang="en-US" sz="2800" dirty="0"/>
              <a:t>Consider: What was missing from the examples? What is unique (special) about your setting?</a:t>
            </a:r>
          </a:p>
          <a:p>
            <a:pPr marL="1485900" lvl="2"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2800" dirty="0"/>
              <a:t>How can you get started?</a:t>
            </a:r>
          </a:p>
          <a:p>
            <a:pPr marL="1485900" lvl="2" indent="-571500">
              <a:buFont typeface="Arial" panose="020B0604020202020204" pitchFamily="34" charset="0"/>
              <a:buChar char="•"/>
            </a:pPr>
            <a:r>
              <a:rPr lang="en-US" sz="2800" dirty="0"/>
              <a:t>Consider: What’s your first step? Who can support you?</a:t>
            </a:r>
          </a:p>
          <a:p>
            <a:pPr marL="1028700" lvl="1"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4065725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F26C-8AD6-F9DA-0262-F9E4B69587FB}"/>
              </a:ext>
            </a:extLst>
          </p:cNvPr>
          <p:cNvSpPr>
            <a:spLocks noGrp="1"/>
          </p:cNvSpPr>
          <p:nvPr>
            <p:ph type="title"/>
          </p:nvPr>
        </p:nvSpPr>
        <p:spPr>
          <a:xfrm>
            <a:off x="839788" y="-447901"/>
            <a:ext cx="10966730" cy="1436914"/>
          </a:xfrm>
        </p:spPr>
        <p:txBody>
          <a:bodyPr/>
          <a:lstStyle/>
          <a:p>
            <a:r>
              <a:rPr lang="en-US" dirty="0"/>
              <a:t>References</a:t>
            </a:r>
          </a:p>
        </p:txBody>
      </p:sp>
      <p:sp>
        <p:nvSpPr>
          <p:cNvPr id="4" name="Text Placeholder 3">
            <a:extLst>
              <a:ext uri="{FF2B5EF4-FFF2-40B4-BE49-F238E27FC236}">
                <a16:creationId xmlns:a16="http://schemas.microsoft.com/office/drawing/2014/main" id="{3C6581DD-5339-D164-615E-9C12A5B55118}"/>
              </a:ext>
            </a:extLst>
          </p:cNvPr>
          <p:cNvSpPr>
            <a:spLocks noGrp="1"/>
          </p:cNvSpPr>
          <p:nvPr>
            <p:ph type="body" sz="half" idx="2"/>
          </p:nvPr>
        </p:nvSpPr>
        <p:spPr>
          <a:xfrm>
            <a:off x="839788" y="1138836"/>
            <a:ext cx="11208777" cy="5325759"/>
          </a:xfrm>
        </p:spPr>
        <p:txBody>
          <a:bodyPr>
            <a:normAutofit lnSpcReduction="10000"/>
          </a:bodyPr>
          <a:lstStyle/>
          <a:p>
            <a:r>
              <a:rPr lang="en-US" dirty="0" err="1"/>
              <a:t>Abery</a:t>
            </a:r>
            <a:r>
              <a:rPr lang="en-US" dirty="0"/>
              <a:t>, B., </a:t>
            </a:r>
            <a:r>
              <a:rPr lang="en-US" dirty="0" err="1"/>
              <a:t>Tichá</a:t>
            </a:r>
            <a:r>
              <a:rPr lang="en-US" dirty="0"/>
              <a:t>, R., </a:t>
            </a:r>
            <a:r>
              <a:rPr lang="en-US" dirty="0" err="1"/>
              <a:t>Šiška</a:t>
            </a:r>
            <a:r>
              <a:rPr lang="en-US" dirty="0"/>
              <a:t>, J., &amp; </a:t>
            </a:r>
            <a:r>
              <a:rPr lang="en-US" dirty="0" err="1"/>
              <a:t>Stancliffe</a:t>
            </a:r>
            <a:r>
              <a:rPr lang="en-US" dirty="0"/>
              <a:t>, R.J. (2022). Modernizing transition: A social-ecological approach. </a:t>
            </a:r>
            <a:r>
              <a:rPr lang="en-US" i="1" dirty="0"/>
              <a:t>Impact, 35</a:t>
            </a:r>
            <a:r>
              <a:rPr lang="en-US" dirty="0"/>
              <a:t>.</a:t>
            </a:r>
          </a:p>
          <a:p>
            <a:r>
              <a:rPr lang="en-US" dirty="0"/>
              <a:t>Claes, C., Van Hove, G., </a:t>
            </a:r>
            <a:r>
              <a:rPr lang="en-US" dirty="0" err="1"/>
              <a:t>Vandevelde</a:t>
            </a:r>
            <a:r>
              <a:rPr lang="en-US" dirty="0"/>
              <a:t>, S., van Loon, J., &amp; </a:t>
            </a:r>
            <a:r>
              <a:rPr lang="en-US" dirty="0" err="1"/>
              <a:t>Schalock</a:t>
            </a:r>
            <a:r>
              <a:rPr lang="en-US" dirty="0"/>
              <a:t>, R. L. (2010). Person-centered planning: Analysis of research and effectiveness. </a:t>
            </a:r>
            <a:r>
              <a:rPr lang="en-US" i="1" dirty="0"/>
              <a:t>Intellectual and Developmental Disabilities, 48</a:t>
            </a:r>
            <a:r>
              <a:rPr lang="en-US" dirty="0"/>
              <a:t>(6), 432–453. </a:t>
            </a:r>
          </a:p>
          <a:p>
            <a:r>
              <a:rPr lang="en-US" dirty="0" err="1"/>
              <a:t>Glicksman</a:t>
            </a:r>
            <a:r>
              <a:rPr lang="en-US" dirty="0"/>
              <a:t>, S., Goldberg, C., Hamel, C., Shore, R., Wein, A., Wood, D., &amp; </a:t>
            </a:r>
            <a:r>
              <a:rPr lang="en-US" dirty="0" err="1"/>
              <a:t>Zummo</a:t>
            </a:r>
            <a:r>
              <a:rPr lang="en-US" dirty="0"/>
              <a:t>, J. (2017). Rights-based and person-centered approaches to supporting people with intellectual disability: A dialectical model. </a:t>
            </a:r>
            <a:r>
              <a:rPr lang="en-US" i="1" dirty="0"/>
              <a:t>Intellectual and Developmental Disabilities, 55</a:t>
            </a:r>
            <a:r>
              <a:rPr lang="en-US" dirty="0"/>
              <a:t>(3)</a:t>
            </a:r>
            <a:r>
              <a:rPr lang="en-US" i="1" dirty="0"/>
              <a:t>, </a:t>
            </a:r>
            <a:r>
              <a:rPr lang="en-US" dirty="0"/>
              <a:t>181–191.</a:t>
            </a:r>
          </a:p>
          <a:p>
            <a:r>
              <a:rPr lang="en-US" dirty="0" err="1"/>
              <a:t>Gotto</a:t>
            </a:r>
            <a:r>
              <a:rPr lang="en-US" dirty="0"/>
              <a:t>, G. S., Reynolds, M. C., Palmer, S. B., &amp; Chiang, D. F. (2019). Supporting families through the Charting the </a:t>
            </a:r>
            <a:r>
              <a:rPr lang="en-US" dirty="0" err="1"/>
              <a:t>LifeCourse</a:t>
            </a:r>
            <a:r>
              <a:rPr lang="en-US" dirty="0"/>
              <a:t> framework. </a:t>
            </a:r>
            <a:r>
              <a:rPr lang="en-US" i="1" dirty="0"/>
              <a:t>Intellectual and Developmental Disabilities, 57</a:t>
            </a:r>
            <a:r>
              <a:rPr lang="en-US" dirty="0"/>
              <a:t>(1), 56–65. </a:t>
            </a:r>
          </a:p>
          <a:p>
            <a:r>
              <a:rPr lang="en-US" dirty="0" err="1"/>
              <a:t>İsvan</a:t>
            </a:r>
            <a:r>
              <a:rPr lang="en-US" dirty="0"/>
              <a:t>, N., </a:t>
            </a:r>
            <a:r>
              <a:rPr lang="en-US" dirty="0" err="1"/>
              <a:t>Bonardi</a:t>
            </a:r>
            <a:r>
              <a:rPr lang="en-US" dirty="0"/>
              <a:t>, A., &amp; </a:t>
            </a:r>
            <a:r>
              <a:rPr lang="en-US" dirty="0" err="1"/>
              <a:t>Hiersteiner</a:t>
            </a:r>
            <a:r>
              <a:rPr lang="en-US" dirty="0"/>
              <a:t>, D. (2023). Effects of person-</a:t>
            </a:r>
            <a:r>
              <a:rPr lang="en-US" dirty="0" err="1"/>
              <a:t>centred</a:t>
            </a:r>
            <a:r>
              <a:rPr lang="en-US" dirty="0"/>
              <a:t> planning and practices on the health and well-being of adults with intellectual and developmental disabilities: A multilevel analysis of linked administrative and survey data. </a:t>
            </a:r>
            <a:r>
              <a:rPr lang="en-US" i="1" dirty="0"/>
              <a:t>Journal of Intellectual Disability Research, 67</a:t>
            </a:r>
            <a:r>
              <a:rPr lang="en-US" dirty="0"/>
              <a:t>(12), 1249–1269.</a:t>
            </a:r>
          </a:p>
          <a:p>
            <a:r>
              <a:rPr lang="en-US" dirty="0" err="1"/>
              <a:t>LifeCourse</a:t>
            </a:r>
            <a:r>
              <a:rPr lang="en-US" dirty="0"/>
              <a:t> Nexus. (2024). </a:t>
            </a:r>
            <a:r>
              <a:rPr lang="en-US" i="1" dirty="0"/>
              <a:t>Charting the </a:t>
            </a:r>
            <a:r>
              <a:rPr lang="en-US" i="1" dirty="0" err="1"/>
              <a:t>LifeCourse</a:t>
            </a:r>
            <a:r>
              <a:rPr lang="en-US" i="1" dirty="0"/>
              <a:t> Framework and Tools. </a:t>
            </a:r>
            <a:r>
              <a:rPr lang="en-US" dirty="0"/>
              <a:t>University of Missouri, Kansas City. </a:t>
            </a:r>
            <a:r>
              <a:rPr lang="en-US" dirty="0">
                <a:hlinkClick r:id="rId2"/>
              </a:rPr>
              <a:t>www.lifecoursetools.com</a:t>
            </a:r>
            <a:r>
              <a:rPr lang="en-US" dirty="0"/>
              <a:t> </a:t>
            </a:r>
          </a:p>
          <a:p>
            <a:r>
              <a:rPr lang="en-US" dirty="0" err="1"/>
              <a:t>Mazzotti</a:t>
            </a:r>
            <a:r>
              <a:rPr lang="en-US" dirty="0"/>
              <a:t>, V., Kelley, K., &amp; </a:t>
            </a:r>
            <a:r>
              <a:rPr lang="en-US" dirty="0" err="1"/>
              <a:t>Coco,C</a:t>
            </a:r>
            <a:r>
              <a:rPr lang="en-US" dirty="0"/>
              <a:t>. (2015). Effects of self-directed summary of performance on postsecondary education students’ participation in person-centered planning meetings. </a:t>
            </a:r>
            <a:r>
              <a:rPr lang="en-US" i="1" dirty="0"/>
              <a:t>The Journal of Special Education, 48</a:t>
            </a:r>
            <a:r>
              <a:rPr lang="en-US" dirty="0"/>
              <a:t>(4) 243–255.</a:t>
            </a:r>
          </a:p>
          <a:p>
            <a:r>
              <a:rPr lang="en-US" dirty="0"/>
              <a:t>O’Brien, J., &amp; </a:t>
            </a:r>
            <a:r>
              <a:rPr lang="en-US" dirty="0" err="1"/>
              <a:t>Pearpoint</a:t>
            </a:r>
            <a:r>
              <a:rPr lang="en-US" dirty="0"/>
              <a:t>, J. (2007). </a:t>
            </a:r>
            <a:r>
              <a:rPr lang="en-US" i="1" dirty="0"/>
              <a:t>Person-centered planning with MAPS and PATH: A workbook for facilitators </a:t>
            </a:r>
            <a:r>
              <a:rPr lang="en-US" dirty="0"/>
              <a:t>(5th ed.). Inclusion Press. </a:t>
            </a:r>
          </a:p>
          <a:p>
            <a:r>
              <a:rPr lang="en-US" dirty="0"/>
              <a:t>Wells, J. C., &amp; </a:t>
            </a:r>
            <a:r>
              <a:rPr lang="en-US" dirty="0" err="1"/>
              <a:t>Sheehey</a:t>
            </a:r>
            <a:r>
              <a:rPr lang="en-US" dirty="0"/>
              <a:t>, P. H. (2012). Person-centered planning: Strategies to encourage participation and facilitate communication. </a:t>
            </a:r>
            <a:r>
              <a:rPr lang="en-US" i="1" dirty="0"/>
              <a:t>TEACHING Exceptional Children, 4</a:t>
            </a:r>
            <a:r>
              <a:rPr lang="en-US" dirty="0"/>
              <a:t>(3), 32-39.</a:t>
            </a:r>
          </a:p>
        </p:txBody>
      </p:sp>
    </p:spTree>
    <p:extLst>
      <p:ext uri="{BB962C8B-B14F-4D97-AF65-F5344CB8AC3E}">
        <p14:creationId xmlns:p14="http://schemas.microsoft.com/office/powerpoint/2010/main" val="276050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3369-74B7-58E6-B7C3-28E0490A3974}"/>
              </a:ext>
            </a:extLst>
          </p:cNvPr>
          <p:cNvSpPr>
            <a:spLocks noGrp="1"/>
          </p:cNvSpPr>
          <p:nvPr>
            <p:ph type="title"/>
          </p:nvPr>
        </p:nvSpPr>
        <p:spPr>
          <a:xfrm>
            <a:off x="889407" y="168982"/>
            <a:ext cx="3932237" cy="1436914"/>
          </a:xfrm>
        </p:spPr>
        <p:txBody>
          <a:bodyPr>
            <a:normAutofit/>
          </a:bodyPr>
          <a:lstStyle/>
          <a:p>
            <a:r>
              <a:rPr lang="en-US" sz="4800" dirty="0"/>
              <a:t>Thank you!</a:t>
            </a:r>
          </a:p>
        </p:txBody>
      </p:sp>
      <p:sp>
        <p:nvSpPr>
          <p:cNvPr id="4" name="Text Placeholder 3">
            <a:extLst>
              <a:ext uri="{FF2B5EF4-FFF2-40B4-BE49-F238E27FC236}">
                <a16:creationId xmlns:a16="http://schemas.microsoft.com/office/drawing/2014/main" id="{382ACA46-3A54-792F-FB58-6E8324EB172D}"/>
              </a:ext>
            </a:extLst>
          </p:cNvPr>
          <p:cNvSpPr>
            <a:spLocks noGrp="1"/>
          </p:cNvSpPr>
          <p:nvPr>
            <p:ph type="body" sz="half" idx="2"/>
          </p:nvPr>
        </p:nvSpPr>
        <p:spPr>
          <a:xfrm>
            <a:off x="889407" y="2011956"/>
            <a:ext cx="3932237" cy="3250975"/>
          </a:xfrm>
        </p:spPr>
        <p:txBody>
          <a:bodyPr>
            <a:normAutofit/>
          </a:bodyPr>
          <a:lstStyle/>
          <a:p>
            <a:r>
              <a:rPr lang="en-US" sz="2800" dirty="0"/>
              <a:t>Contact:</a:t>
            </a:r>
          </a:p>
          <a:p>
            <a:r>
              <a:rPr lang="en-US" sz="2800" dirty="0">
                <a:hlinkClick r:id="rId2"/>
              </a:rPr>
              <a:t>kburke@temple.edu</a:t>
            </a:r>
            <a:endParaRPr lang="en-US" sz="2800" dirty="0"/>
          </a:p>
          <a:p>
            <a:r>
              <a:rPr lang="en-US" sz="2800" dirty="0">
                <a:hlinkClick r:id="rId3"/>
              </a:rPr>
              <a:t>iod@temple.edu</a:t>
            </a:r>
            <a:r>
              <a:rPr lang="en-US" sz="2800" dirty="0"/>
              <a:t> </a:t>
            </a:r>
          </a:p>
        </p:txBody>
      </p:sp>
      <p:pic>
        <p:nvPicPr>
          <p:cNvPr id="6" name="Graphic 5" descr="Open envelope outline">
            <a:extLst>
              <a:ext uri="{FF2B5EF4-FFF2-40B4-BE49-F238E27FC236}">
                <a16:creationId xmlns:a16="http://schemas.microsoft.com/office/drawing/2014/main" id="{562C1257-A7BB-F0DC-1AC0-44067CA47A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1572" y="1094014"/>
            <a:ext cx="4398335" cy="4398335"/>
          </a:xfrm>
          <a:prstGeom prst="rect">
            <a:avLst/>
          </a:prstGeom>
        </p:spPr>
      </p:pic>
    </p:spTree>
    <p:extLst>
      <p:ext uri="{BB962C8B-B14F-4D97-AF65-F5344CB8AC3E}">
        <p14:creationId xmlns:p14="http://schemas.microsoft.com/office/powerpoint/2010/main" val="392967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6" name="Rectangle 15">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1034BD-9CA0-0444-A5B0-C06C21BBE9EC}"/>
              </a:ext>
            </a:extLst>
          </p:cNvPr>
          <p:cNvSpPr>
            <a:spLocks noGrp="1"/>
          </p:cNvSpPr>
          <p:nvPr>
            <p:ph type="title"/>
          </p:nvPr>
        </p:nvSpPr>
        <p:spPr>
          <a:xfrm>
            <a:off x="1473390" y="1826096"/>
            <a:ext cx="3149221" cy="2142699"/>
          </a:xfrm>
        </p:spPr>
        <p:txBody>
          <a:bodyPr vert="horz" lIns="91440" tIns="45720" rIns="91440" bIns="45720" rtlCol="0" anchor="b">
            <a:normAutofit/>
          </a:bodyPr>
          <a:lstStyle/>
          <a:p>
            <a:pPr algn="ctr"/>
            <a:r>
              <a:rPr lang="en-US" sz="4000"/>
              <a:t>WARM-UP: “GOOD LIFE”</a:t>
            </a:r>
          </a:p>
        </p:txBody>
      </p:sp>
      <p:sp>
        <p:nvSpPr>
          <p:cNvPr id="20" name="Freeform: Shape 1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oman stretching arms on running track">
            <a:extLst>
              <a:ext uri="{FF2B5EF4-FFF2-40B4-BE49-F238E27FC236}">
                <a16:creationId xmlns:a16="http://schemas.microsoft.com/office/drawing/2014/main" id="{93B79FC2-FC22-CE7F-2531-FEC2B8D3BF77}"/>
              </a:ext>
            </a:extLst>
          </p:cNvPr>
          <p:cNvPicPr>
            <a:picLocks noChangeAspect="1"/>
          </p:cNvPicPr>
          <p:nvPr/>
        </p:nvPicPr>
        <p:blipFill>
          <a:blip r:embed="rId2"/>
          <a:stretch>
            <a:fillRect/>
          </a:stretch>
        </p:blipFill>
        <p:spPr>
          <a:xfrm>
            <a:off x="6934634" y="545134"/>
            <a:ext cx="3852302" cy="5771239"/>
          </a:xfrm>
          <a:prstGeom prst="rect">
            <a:avLst/>
          </a:prstGeom>
        </p:spPr>
      </p:pic>
    </p:spTree>
    <p:extLst>
      <p:ext uri="{BB962C8B-B14F-4D97-AF65-F5344CB8AC3E}">
        <p14:creationId xmlns:p14="http://schemas.microsoft.com/office/powerpoint/2010/main" val="123836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7232749"/>
          </a:xfrm>
          <a:prstGeom prst="rect">
            <a:avLst/>
          </a:prstGeom>
          <a:noFill/>
        </p:spPr>
        <p:txBody>
          <a:bodyPr wrap="square" rtlCol="0">
            <a:spAutoFit/>
          </a:bodyPr>
          <a:lstStyle/>
          <a:p>
            <a:r>
              <a:rPr lang="en-US" sz="3600" b="1" dirty="0"/>
              <a:t>Turn and Talk: Imagine your “good life”.</a:t>
            </a:r>
          </a:p>
          <a:p>
            <a:endParaRPr lang="en-US" sz="3600" dirty="0"/>
          </a:p>
          <a:p>
            <a:pPr marL="571500" indent="-571500">
              <a:buFont typeface="Arial" panose="020B0604020202020204" pitchFamily="34" charset="0"/>
              <a:buChar char="•"/>
            </a:pPr>
            <a:r>
              <a:rPr lang="en-US" sz="3200" dirty="0"/>
              <a:t>What do you do everyday in your “good life”?</a:t>
            </a:r>
          </a:p>
          <a:p>
            <a:pPr marL="1485900" lvl="2" indent="-571500">
              <a:buFont typeface="Arial" panose="020B0604020202020204" pitchFamily="34" charset="0"/>
              <a:buChar char="•"/>
            </a:pPr>
            <a:r>
              <a:rPr lang="en-US" sz="3200" dirty="0"/>
              <a:t>Consider: What are you passionate about? What are your strengths?</a:t>
            </a:r>
          </a:p>
          <a:p>
            <a:pPr lvl="2"/>
            <a:endParaRPr lang="en-US" sz="3200" dirty="0"/>
          </a:p>
          <a:p>
            <a:pPr marL="571500" indent="-571500">
              <a:buFont typeface="Arial" panose="020B0604020202020204" pitchFamily="34" charset="0"/>
              <a:buChar char="•"/>
            </a:pPr>
            <a:r>
              <a:rPr lang="en-US" sz="3200" dirty="0"/>
              <a:t>Who do you spend time with in your “good life”?</a:t>
            </a:r>
          </a:p>
          <a:p>
            <a:pPr marL="1485900" lvl="2" indent="-571500">
              <a:buFont typeface="Arial" panose="020B0604020202020204" pitchFamily="34" charset="0"/>
              <a:buChar char="•"/>
            </a:pPr>
            <a:r>
              <a:rPr lang="en-US" sz="3200" dirty="0"/>
              <a:t>Consider: What relationships are most important to you?</a:t>
            </a:r>
          </a:p>
          <a:p>
            <a:pPr marL="1485900" lvl="2"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What does support look like for you in your “good life”?</a:t>
            </a:r>
          </a:p>
          <a:p>
            <a:pPr marL="1485900" lvl="2" indent="-571500">
              <a:buFont typeface="Arial" panose="020B0604020202020204" pitchFamily="34" charset="0"/>
              <a:buChar char="•"/>
            </a:pPr>
            <a:r>
              <a:rPr lang="en-US" sz="3200" dirty="0"/>
              <a:t>Does support come from people? Organizations? Devices? Other resources in the environment?</a:t>
            </a:r>
          </a:p>
          <a:p>
            <a:pPr marL="1028700" lvl="1" indent="-571500">
              <a:buFont typeface="Arial" panose="020B0604020202020204" pitchFamily="34" charset="0"/>
              <a:buChar char="•"/>
            </a:pPr>
            <a:endParaRPr lang="en-US" sz="3600" dirty="0"/>
          </a:p>
          <a:p>
            <a:pPr marL="571500" indent="-571500">
              <a:buFont typeface="Arial" panose="020B0604020202020204" pitchFamily="34" charset="0"/>
              <a:buChar char="•"/>
            </a:pPr>
            <a:endParaRPr lang="en-US" sz="3600" dirty="0"/>
          </a:p>
        </p:txBody>
      </p:sp>
    </p:spTree>
    <p:extLst>
      <p:ext uri="{BB962C8B-B14F-4D97-AF65-F5344CB8AC3E}">
        <p14:creationId xmlns:p14="http://schemas.microsoft.com/office/powerpoint/2010/main" val="1516425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1" name="Freeform: Shape 10">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6" name="Rectangle 15">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1034BD-9CA0-0444-A5B0-C06C21BBE9EC}"/>
              </a:ext>
            </a:extLst>
          </p:cNvPr>
          <p:cNvSpPr>
            <a:spLocks noGrp="1"/>
          </p:cNvSpPr>
          <p:nvPr>
            <p:ph type="title"/>
          </p:nvPr>
        </p:nvSpPr>
        <p:spPr>
          <a:xfrm>
            <a:off x="1108853" y="2963505"/>
            <a:ext cx="3876810" cy="2142699"/>
          </a:xfrm>
        </p:spPr>
        <p:txBody>
          <a:bodyPr vert="horz" lIns="91440" tIns="45720" rIns="91440" bIns="45720" rtlCol="0" anchor="b">
            <a:noAutofit/>
          </a:bodyPr>
          <a:lstStyle/>
          <a:p>
            <a:pPr algn="ctr"/>
            <a:r>
              <a:rPr lang="en-US" sz="3200" dirty="0"/>
              <a:t>PERSON-CENTERED PLANNING: BACKGROUND AND INCLUSIVE POSTSECONDARY EDUCATION</a:t>
            </a:r>
          </a:p>
        </p:txBody>
      </p:sp>
      <p:sp>
        <p:nvSpPr>
          <p:cNvPr id="20" name="Freeform: Shape 1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Smiling graduates outside">
            <a:extLst>
              <a:ext uri="{FF2B5EF4-FFF2-40B4-BE49-F238E27FC236}">
                <a16:creationId xmlns:a16="http://schemas.microsoft.com/office/drawing/2014/main" id="{ECF7F1D3-1FB7-23F3-7761-04172DD99390}"/>
              </a:ext>
            </a:extLst>
          </p:cNvPr>
          <p:cNvPicPr>
            <a:picLocks noChangeAspect="1"/>
          </p:cNvPicPr>
          <p:nvPr/>
        </p:nvPicPr>
        <p:blipFill>
          <a:blip r:embed="rId2"/>
          <a:stretch>
            <a:fillRect/>
          </a:stretch>
        </p:blipFill>
        <p:spPr>
          <a:xfrm>
            <a:off x="5812824" y="1401364"/>
            <a:ext cx="6079943" cy="4053295"/>
          </a:xfrm>
          <a:prstGeom prst="rect">
            <a:avLst/>
          </a:prstGeom>
        </p:spPr>
      </p:pic>
    </p:spTree>
    <p:extLst>
      <p:ext uri="{BB962C8B-B14F-4D97-AF65-F5344CB8AC3E}">
        <p14:creationId xmlns:p14="http://schemas.microsoft.com/office/powerpoint/2010/main" val="2303686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5201424"/>
          </a:xfrm>
          <a:prstGeom prst="rect">
            <a:avLst/>
          </a:prstGeom>
          <a:noFill/>
        </p:spPr>
        <p:txBody>
          <a:bodyPr wrap="square" rtlCol="0">
            <a:spAutoFit/>
          </a:bodyPr>
          <a:lstStyle/>
          <a:p>
            <a:r>
              <a:rPr lang="en-US" sz="3600" b="1" dirty="0"/>
              <a:t>Person-Centered Planning: Concept</a:t>
            </a:r>
          </a:p>
          <a:p>
            <a:endParaRPr lang="en-US" sz="3600" dirty="0"/>
          </a:p>
          <a:p>
            <a:pPr marL="571500" indent="-571500">
              <a:buFont typeface="Arial" panose="020B0604020202020204" pitchFamily="34" charset="0"/>
              <a:buChar char="•"/>
            </a:pPr>
            <a:r>
              <a:rPr lang="en-US" sz="3200" dirty="0"/>
              <a:t>“A process that allows the person with a disability, family members, and friends an opportunity to share information regarding the individual to develop a personal profile and a future vision for the person” (Wells &amp; </a:t>
            </a:r>
            <a:r>
              <a:rPr lang="en-US" sz="3200" dirty="0" err="1"/>
              <a:t>Sheehey</a:t>
            </a:r>
            <a:r>
              <a:rPr lang="en-US" sz="3200" dirty="0"/>
              <a:t>, 2012)</a:t>
            </a:r>
          </a:p>
          <a:p>
            <a:pPr marL="571500" indent="-571500">
              <a:buFont typeface="Arial" panose="020B0604020202020204" pitchFamily="34" charset="0"/>
              <a:buChar char="•"/>
            </a:pPr>
            <a:r>
              <a:rPr lang="en-US" sz="3200" dirty="0"/>
              <a:t>Centers the strengths, goals, and preferences of the person, while considering the person’s support needs across settings (</a:t>
            </a:r>
            <a:r>
              <a:rPr lang="en-US" sz="3200" dirty="0" err="1"/>
              <a:t>Abery</a:t>
            </a:r>
            <a:r>
              <a:rPr lang="en-US" sz="3200" dirty="0"/>
              <a:t> et al., 2022) </a:t>
            </a:r>
          </a:p>
          <a:p>
            <a:pPr marL="571500" indent="-571500">
              <a:buFont typeface="Arial" panose="020B0604020202020204" pitchFamily="34" charset="0"/>
              <a:buChar char="•"/>
            </a:pPr>
            <a:endParaRPr lang="en-US" sz="3600" dirty="0"/>
          </a:p>
        </p:txBody>
      </p:sp>
      <p:sp>
        <p:nvSpPr>
          <p:cNvPr id="3" name="TextBox 2">
            <a:extLst>
              <a:ext uri="{FF2B5EF4-FFF2-40B4-BE49-F238E27FC236}">
                <a16:creationId xmlns:a16="http://schemas.microsoft.com/office/drawing/2014/main" id="{93C56498-7811-115C-83B3-496170C0F666}"/>
              </a:ext>
            </a:extLst>
          </p:cNvPr>
          <p:cNvSpPr txBox="1"/>
          <p:nvPr/>
        </p:nvSpPr>
        <p:spPr>
          <a:xfrm>
            <a:off x="878320" y="5266814"/>
            <a:ext cx="11191760" cy="1231106"/>
          </a:xfrm>
          <a:prstGeom prst="rect">
            <a:avLst/>
          </a:prstGeom>
          <a:noFill/>
        </p:spPr>
        <p:txBody>
          <a:bodyPr wrap="square" rtlCol="0">
            <a:spAutoFit/>
          </a:bodyPr>
          <a:lstStyle/>
          <a:p>
            <a:r>
              <a:rPr lang="en-US" sz="2800" i="1" dirty="0"/>
              <a:t>Food for thought: Do person-centered approaches and rights-based approaches always align? See </a:t>
            </a:r>
            <a:r>
              <a:rPr lang="en-US" sz="2800" i="1" dirty="0" err="1"/>
              <a:t>Glicksman</a:t>
            </a:r>
            <a:r>
              <a:rPr lang="en-US" sz="2800" i="1" dirty="0"/>
              <a:t> et al. (2017).</a:t>
            </a:r>
          </a:p>
          <a:p>
            <a:endParaRPr lang="en-US" dirty="0"/>
          </a:p>
        </p:txBody>
      </p:sp>
    </p:spTree>
    <p:extLst>
      <p:ext uri="{BB962C8B-B14F-4D97-AF65-F5344CB8AC3E}">
        <p14:creationId xmlns:p14="http://schemas.microsoft.com/office/powerpoint/2010/main" val="7769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5078313"/>
          </a:xfrm>
          <a:prstGeom prst="rect">
            <a:avLst/>
          </a:prstGeom>
          <a:noFill/>
        </p:spPr>
        <p:txBody>
          <a:bodyPr wrap="square" rtlCol="0">
            <a:spAutoFit/>
          </a:bodyPr>
          <a:lstStyle/>
          <a:p>
            <a:r>
              <a:rPr lang="en-US" sz="3600" b="1" dirty="0"/>
              <a:t>Person-Centered Planning: Research</a:t>
            </a:r>
          </a:p>
          <a:p>
            <a:endParaRPr lang="en-US" sz="3600" dirty="0"/>
          </a:p>
          <a:p>
            <a:pPr marL="571500" indent="-571500">
              <a:buFont typeface="Arial" panose="020B0604020202020204" pitchFamily="34" charset="0"/>
              <a:buChar char="•"/>
            </a:pPr>
            <a:r>
              <a:rPr lang="en-US" sz="3600" dirty="0"/>
              <a:t>People with disabilities more often report that their supports facilitate their “good life” when person-centered planning elements are incorporated into services (</a:t>
            </a:r>
            <a:r>
              <a:rPr lang="en-US" sz="3600" dirty="0" err="1"/>
              <a:t>İsvan</a:t>
            </a:r>
            <a:r>
              <a:rPr lang="en-US" sz="3600" dirty="0"/>
              <a:t> et al., 2023)</a:t>
            </a:r>
          </a:p>
          <a:p>
            <a:pPr marL="571500" indent="-571500">
              <a:buFont typeface="Arial" panose="020B0604020202020204" pitchFamily="34" charset="0"/>
              <a:buChar char="•"/>
            </a:pPr>
            <a:r>
              <a:rPr lang="en-US" sz="3600" dirty="0"/>
              <a:t>Research suggests positive but moderate impact on personal outcomes, with the need for additional work (Claes et al., 2010)</a:t>
            </a:r>
          </a:p>
        </p:txBody>
      </p:sp>
    </p:spTree>
    <p:extLst>
      <p:ext uri="{BB962C8B-B14F-4D97-AF65-F5344CB8AC3E}">
        <p14:creationId xmlns:p14="http://schemas.microsoft.com/office/powerpoint/2010/main" val="140231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2" name="Freeform: Shape 11">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7" name="Rectangle 16">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8787E4-316D-9918-5676-BBB1FDD37247}"/>
              </a:ext>
            </a:extLst>
          </p:cNvPr>
          <p:cNvSpPr txBox="1"/>
          <p:nvPr/>
        </p:nvSpPr>
        <p:spPr>
          <a:xfrm>
            <a:off x="960120" y="960030"/>
            <a:ext cx="4470832" cy="15073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a:solidFill>
                  <a:schemeClr val="tx2"/>
                </a:solidFill>
                <a:latin typeface="+mj-lt"/>
                <a:ea typeface="+mj-ea"/>
                <a:cs typeface="+mj-cs"/>
              </a:rPr>
              <a:t>Person-Centered Planning: Inclusive Postsecondary Education (IPSE)</a:t>
            </a:r>
          </a:p>
          <a:p>
            <a:pPr>
              <a:lnSpc>
                <a:spcPct val="90000"/>
              </a:lnSpc>
              <a:spcBef>
                <a:spcPct val="0"/>
              </a:spcBef>
              <a:spcAft>
                <a:spcPts val="600"/>
              </a:spcAft>
            </a:pPr>
            <a:endParaRPr lang="en-US" sz="2800" kern="1200">
              <a:solidFill>
                <a:schemeClr val="tx2"/>
              </a:solidFill>
              <a:latin typeface="+mj-lt"/>
              <a:ea typeface="+mj-ea"/>
              <a:cs typeface="+mj-cs"/>
            </a:endParaRPr>
          </a:p>
        </p:txBody>
      </p:sp>
      <p:sp>
        <p:nvSpPr>
          <p:cNvPr id="4" name="TextBox 3">
            <a:extLst>
              <a:ext uri="{FF2B5EF4-FFF2-40B4-BE49-F238E27FC236}">
                <a16:creationId xmlns:a16="http://schemas.microsoft.com/office/drawing/2014/main" id="{3C88353E-10AF-11F0-4462-F0AA722C8CC7}"/>
              </a:ext>
            </a:extLst>
          </p:cNvPr>
          <p:cNvSpPr txBox="1"/>
          <p:nvPr/>
        </p:nvSpPr>
        <p:spPr>
          <a:xfrm>
            <a:off x="952501" y="2467428"/>
            <a:ext cx="4470831" cy="3430542"/>
          </a:xfrm>
          <a:prstGeom prst="rect">
            <a:avLst/>
          </a:prstGeom>
        </p:spPr>
        <p:txBody>
          <a:bodyPr vert="horz" lIns="91440" tIns="45720" rIns="91440" bIns="45720" rtlCol="0" anchor="t">
            <a:normAutofit/>
          </a:bodyPr>
          <a:lstStyle/>
          <a:p>
            <a:pPr marL="571500" indent="-571500">
              <a:lnSpc>
                <a:spcPct val="110000"/>
              </a:lnSpc>
              <a:spcAft>
                <a:spcPts val="600"/>
              </a:spcAft>
              <a:buFont typeface="Arial" panose="020B0604020202020204" pitchFamily="34" charset="0"/>
              <a:buChar char="•"/>
            </a:pPr>
            <a:r>
              <a:rPr lang="en-US" sz="2800" dirty="0">
                <a:solidFill>
                  <a:schemeClr val="tx2"/>
                </a:solidFill>
              </a:rPr>
              <a:t>Person-centered planning can bridge the gap between supports identified through the individualized education program (IEP) process and the adult service system</a:t>
            </a:r>
          </a:p>
        </p:txBody>
      </p:sp>
      <p:cxnSp>
        <p:nvCxnSpPr>
          <p:cNvPr id="19" name="Straight Connector 18">
            <a:extLst>
              <a:ext uri="{FF2B5EF4-FFF2-40B4-BE49-F238E27FC236}">
                <a16:creationId xmlns:a16="http://schemas.microsoft.com/office/drawing/2014/main" id="{49151340-7EF2-0647-A719-394EFC3A18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874484"/>
            <a:ext cx="0" cy="3394558"/>
          </a:xfrm>
          <a:prstGeom prst="line">
            <a:avLst/>
          </a:prstGeom>
          <a:ln w="25400" cap="rnd">
            <a:solidFill>
              <a:schemeClr val="bg2">
                <a:lumMod val="75000"/>
                <a:alpha val="65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6" name="Picture 5" descr="Study group at table in cafeteria">
            <a:extLst>
              <a:ext uri="{FF2B5EF4-FFF2-40B4-BE49-F238E27FC236}">
                <a16:creationId xmlns:a16="http://schemas.microsoft.com/office/drawing/2014/main" id="{FABEE1F2-5E51-927A-A1E6-79D327230824}"/>
              </a:ext>
            </a:extLst>
          </p:cNvPr>
          <p:cNvPicPr>
            <a:picLocks noChangeAspect="1"/>
          </p:cNvPicPr>
          <p:nvPr/>
        </p:nvPicPr>
        <p:blipFill>
          <a:blip r:embed="rId3"/>
          <a:stretch>
            <a:fillRect/>
          </a:stretch>
        </p:blipFill>
        <p:spPr>
          <a:xfrm>
            <a:off x="6768669" y="1810796"/>
            <a:ext cx="4848551" cy="3236407"/>
          </a:xfrm>
          <a:prstGeom prst="rect">
            <a:avLst/>
          </a:prstGeom>
        </p:spPr>
      </p:pic>
    </p:spTree>
    <p:extLst>
      <p:ext uri="{BB962C8B-B14F-4D97-AF65-F5344CB8AC3E}">
        <p14:creationId xmlns:p14="http://schemas.microsoft.com/office/powerpoint/2010/main" val="278736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8787E4-316D-9918-5676-BBB1FDD37247}"/>
              </a:ext>
            </a:extLst>
          </p:cNvPr>
          <p:cNvSpPr txBox="1"/>
          <p:nvPr/>
        </p:nvSpPr>
        <p:spPr>
          <a:xfrm>
            <a:off x="729035" y="499730"/>
            <a:ext cx="10956147" cy="4647426"/>
          </a:xfrm>
          <a:prstGeom prst="rect">
            <a:avLst/>
          </a:prstGeom>
          <a:noFill/>
        </p:spPr>
        <p:txBody>
          <a:bodyPr wrap="square" rtlCol="0">
            <a:spAutoFit/>
          </a:bodyPr>
          <a:lstStyle/>
          <a:p>
            <a:r>
              <a:rPr lang="en-US" sz="3600" b="1" dirty="0"/>
              <a:t>Person-Centered Planning: IPSE (continued)</a:t>
            </a:r>
          </a:p>
          <a:p>
            <a:endParaRPr lang="en-US" sz="3600" dirty="0"/>
          </a:p>
          <a:p>
            <a:pPr marL="571500" indent="-571500">
              <a:buFont typeface="Arial" panose="020B0604020202020204" pitchFamily="34" charset="0"/>
              <a:buChar char="•"/>
            </a:pPr>
            <a:r>
              <a:rPr lang="en-US" sz="3200" dirty="0"/>
              <a:t>Researchers have explored specific tools to support students in IPSE to participate in person-centered planning, like the Self-Directed Summary of Performance (</a:t>
            </a:r>
            <a:r>
              <a:rPr lang="en-US" sz="3200" dirty="0" err="1"/>
              <a:t>Mazzotti</a:t>
            </a:r>
            <a:r>
              <a:rPr lang="en-US" sz="3200" dirty="0"/>
              <a:t> et al., 2015)</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Other tools, like Charting the </a:t>
            </a:r>
            <a:r>
              <a:rPr lang="en-US" sz="3200" dirty="0" err="1"/>
              <a:t>LifeCourse</a:t>
            </a:r>
            <a:r>
              <a:rPr lang="en-US" sz="3200" dirty="0"/>
              <a:t> (</a:t>
            </a:r>
            <a:r>
              <a:rPr lang="en-US" sz="3200" dirty="0" err="1"/>
              <a:t>Gotto</a:t>
            </a:r>
            <a:r>
              <a:rPr lang="en-US" sz="3200" dirty="0"/>
              <a:t> et al., 2019), MAPS, and PATH (O’Brien &amp; </a:t>
            </a:r>
            <a:r>
              <a:rPr lang="en-US" sz="3200" dirty="0" err="1"/>
              <a:t>Pearpoint</a:t>
            </a:r>
            <a:r>
              <a:rPr lang="en-US" sz="3200" dirty="0"/>
              <a:t>, 2007) may be widely used, although largely unexamined within research</a:t>
            </a:r>
          </a:p>
        </p:txBody>
      </p:sp>
    </p:spTree>
    <p:extLst>
      <p:ext uri="{BB962C8B-B14F-4D97-AF65-F5344CB8AC3E}">
        <p14:creationId xmlns:p14="http://schemas.microsoft.com/office/powerpoint/2010/main" val="2249238334"/>
      </p:ext>
    </p:extLst>
  </p:cSld>
  <p:clrMapOvr>
    <a:masterClrMapping/>
  </p:clrMapOvr>
</p:sld>
</file>

<file path=ppt/theme/theme1.xml><?xml version="1.0" encoding="utf-8"?>
<a:theme xmlns:a="http://schemas.openxmlformats.org/drawingml/2006/main" name="Marrakesh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1464</TotalTime>
  <Words>1728</Words>
  <Application>Microsoft Macintosh PowerPoint</Application>
  <PresentationFormat>Widescreen</PresentationFormat>
  <Paragraphs>139</Paragraphs>
  <Slides>24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Arial</vt:lpstr>
      <vt:lpstr>Calibri</vt:lpstr>
      <vt:lpstr>Goudy Old Style</vt:lpstr>
      <vt:lpstr>Symbol</vt:lpstr>
      <vt:lpstr>MarrakeshVTI</vt:lpstr>
      <vt:lpstr>Person-Centered Planning in Inclusive Postsecondary Education</vt:lpstr>
      <vt:lpstr>Agenda</vt:lpstr>
      <vt:lpstr>WARM-UP: “GOOD LIFE”</vt:lpstr>
      <vt:lpstr>PowerPoint Presentation</vt:lpstr>
      <vt:lpstr>PERSON-CENTERED PLANNING: BACKGROUND AND INCLUSIVE POSTSECONDARY EDUCATION</vt:lpstr>
      <vt:lpstr>PowerPoint Presentation</vt:lpstr>
      <vt:lpstr>PowerPoint Presentation</vt:lpstr>
      <vt:lpstr>PowerPoint Presentation</vt:lpstr>
      <vt:lpstr>PowerPoint Presentation</vt:lpstr>
      <vt:lpstr>CHARTING THE LIFECOURSE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WRAP-UP: APPLICATION</vt:lpstr>
      <vt:lpstr>PowerPoint Presentation</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Katey Burke</dc:creator>
  <cp:lastModifiedBy>Katey Burke</cp:lastModifiedBy>
  <cp:revision>1</cp:revision>
  <dcterms:created xsi:type="dcterms:W3CDTF">2024-07-29T13:37:45Z</dcterms:created>
  <dcterms:modified xsi:type="dcterms:W3CDTF">2024-07-30T14:02:03Z</dcterms:modified>
</cp:coreProperties>
</file>